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1" r:id="rId2"/>
    <p:sldId id="257" r:id="rId3"/>
    <p:sldId id="258" r:id="rId4"/>
    <p:sldId id="267" r:id="rId5"/>
    <p:sldId id="259" r:id="rId6"/>
    <p:sldId id="266" r:id="rId7"/>
    <p:sldId id="260" r:id="rId8"/>
    <p:sldId id="262" r:id="rId9"/>
    <p:sldId id="268" r:id="rId10"/>
    <p:sldId id="269" r:id="rId11"/>
    <p:sldId id="270" r:id="rId12"/>
  </p:sldIdLst>
  <p:sldSz cx="12192000" cy="6858000"/>
  <p:notesSz cx="6858000" cy="9144000"/>
  <p:embeddedFontLst>
    <p:embeddedFont>
      <p:font typeface="HeliosC" panose="020B0604020202020204" charset="-52"/>
      <p:regular r:id="rId13"/>
      <p:bold r:id="rId14"/>
    </p:embeddedFont>
    <p:embeddedFont>
      <p:font typeface="Arial Black" panose="020B0A04020102020204" pitchFamily="34" charset="0"/>
      <p:bold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84" y="3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C7727E-5F48-800A-D3DA-A89ACDC644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46C7BC-D22C-B3B9-C73B-2EC71769F8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1EB4EB-4502-5B4D-FC7B-77C4CB1D7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F0BB-EFEA-48BC-AF58-BB0CE888B705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99A2B9-EADA-5A06-99D1-E065D3FA1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E71E33-900E-23B4-54E4-ADD29D1C7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E435-FFA6-439A-BA2C-596285A020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196085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81582D-0B64-00C4-B581-15E54E7E1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0FD75C6-0E0E-E0F2-7E76-630C93409D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253C00-8EF2-1977-3828-AF31B3B62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F0BB-EFEA-48BC-AF58-BB0CE888B705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7C3EAB-8577-E35D-55D2-A570952C0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E7F986-A799-924C-A07A-05D8EF77B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E435-FFA6-439A-BA2C-596285A020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90481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59E7515-2EEB-0A34-9747-1F9627655D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D2710F-3DA1-2076-D72F-51E71B605D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CD1EA1-6277-AA43-8390-05F03A31E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F0BB-EFEA-48BC-AF58-BB0CE888B705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008D90-E64F-657A-8203-B0D2B5610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D9C456-ADBE-4424-7C20-3C1DA978A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E435-FFA6-439A-BA2C-596285A020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161903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A8DDF4-4122-C57F-8C69-E21C0669D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86A3AF-0C90-A6D2-5EDC-AD3C2A4727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834C6B-805E-0B11-1F9E-926AC3A5D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F0BB-EFEA-48BC-AF58-BB0CE888B705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09A1B-AD58-0A3A-478E-CECC72363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5A8345-1CD4-7FED-57AA-E3D469A0B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E435-FFA6-439A-BA2C-596285A020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937222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56DC24-0082-2AF4-1C53-5338611EA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141121-BB58-7F92-94C2-D0B84BA5B1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433D5B-D1B6-6964-27B1-D24CC33E3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F0BB-EFEA-48BC-AF58-BB0CE888B705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29E7E3-FAA4-98CC-69A3-A87B1F331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3EFA6A-BFB4-7CAF-BA18-8DDAD3264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E435-FFA6-439A-BA2C-596285A020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789874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06C230-5C45-F794-FBE0-D814CCFB0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88A840-9AF7-A699-EC6A-1CDCBEAE5F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36A5D22-C003-12A6-C45D-66F070A8AC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67265FD-3A9B-F965-5C78-962CEC35E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F0BB-EFEA-48BC-AF58-BB0CE888B705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C8D87F-7F65-57D2-44F1-87119E8F1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91CBC9-22F2-BB70-FC65-99FD7C99B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E435-FFA6-439A-BA2C-596285A020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13336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0F42EA-FFB2-520C-AF02-FE613CF1F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154173-8E7C-5846-9449-B003DAE9D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EA08EC8-8F0A-9163-D136-5BE08E838F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CEF49BE-2DC8-52DD-0F89-D6773EF094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250DAC7-6B9F-27CD-AFA6-C6964FB508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70D227B-3054-688C-3721-698CBDA1C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F0BB-EFEA-48BC-AF58-BB0CE888B705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B0FEAA7-25EF-67C1-64E4-D25686360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E8F89E6-2488-AC96-77FF-AB248A580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E435-FFA6-439A-BA2C-596285A020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861316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764CA7-6DD9-1C5E-8CB9-F54DE6912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2D004CA-BE82-B19C-D3D6-AC7BAA79D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F0BB-EFEA-48BC-AF58-BB0CE888B705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42181AE-3EE7-4AA6-0207-7DE64CC27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8B90DA8-F681-7100-A276-870EDDD47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E435-FFA6-439A-BA2C-596285A020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587692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3720CC9-61E7-2A79-2BBE-45B8AF324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F0BB-EFEA-48BC-AF58-BB0CE888B705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6068AF3-46F0-2CFA-AF72-D139ED4C1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F94ED26-D4BA-A74C-6FBB-D8CF41BF2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E435-FFA6-439A-BA2C-596285A020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86761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7EB78B-E40A-6492-5CDA-8882A6A8D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356498-F400-A433-B363-B02300BA7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1B492B6-A175-D446-72D5-A60BF083D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952CD70-F878-5B0D-BF89-E7FB86321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F0BB-EFEA-48BC-AF58-BB0CE888B705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B5D943-09FF-E595-A476-38351915B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2793FC-F287-DD65-3255-6C67971B9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E435-FFA6-439A-BA2C-596285A020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978832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26F95-F8C0-07D0-417E-4B5A8220C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88C8C9A-F0BF-9F64-EE1A-ADEE5516CA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C7FF8A3-1DD0-DB79-9110-749BA3478E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89C83D2-6E2A-CCBB-8FB2-5E6A5CB7C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F0BB-EFEA-48BC-AF58-BB0CE888B705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4FBB5C-F93F-5A9F-2C31-3FAF119F2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6F0068-CA5B-9033-7A80-BDF17EF3E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E435-FFA6-439A-BA2C-596285A020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950181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138BCF-002E-4590-AAA2-1B6AE9ED1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1189FD-8884-83BC-4669-AE90C69348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22024F-C5F7-5D05-4568-6AF6AB6BC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CF0BB-EFEA-48BC-AF58-BB0CE888B705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B47104-874C-9CC9-B334-E8F13B07BE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BE5BF9-9352-439F-0DE8-B60880898F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13E435-FFA6-439A-BA2C-596285A020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767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5.png"/><Relationship Id="rId7" Type="http://schemas.openxmlformats.org/officeDocument/2006/relationships/image" Target="../media/image15.jpeg"/><Relationship Id="rId12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55D798-3082-7D16-6B29-AEC42A2A586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596E76-48ED-A38B-BB7C-ADD3256E4B1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096" y="5480017"/>
            <a:ext cx="3013288" cy="7540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4D91A1-6170-E40C-3185-2664B51643B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474" y="4968815"/>
            <a:ext cx="4130296" cy="8882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81F2C5-144D-97E9-5872-F07F3BB005C4}"/>
              </a:ext>
            </a:extLst>
          </p:cNvPr>
          <p:cNvSpPr txBox="1"/>
          <p:nvPr/>
        </p:nvSpPr>
        <p:spPr>
          <a:xfrm>
            <a:off x="49822" y="4084472"/>
            <a:ext cx="87206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HeliosC" panose="00000500000000000000" pitchFamily="2" charset="-52"/>
              </a:rPr>
              <a:t>О принимаемых мерах в области обеспечения </a:t>
            </a:r>
          </a:p>
          <a:p>
            <a:r>
              <a:rPr lang="ru-RU" sz="2800" b="1" dirty="0">
                <a:solidFill>
                  <a:schemeClr val="bg1"/>
                </a:solidFill>
                <a:latin typeface="HeliosC" panose="00000500000000000000" pitchFamily="2" charset="-52"/>
              </a:rPr>
              <a:t>транспортной безопасности</a:t>
            </a:r>
            <a:endParaRPr lang="ru-RU" sz="2800" b="1" dirty="0">
              <a:solidFill>
                <a:schemeClr val="bg1"/>
              </a:solidFill>
              <a:latin typeface="HeliosC" panose="00000500000000000000" pitchFamily="2" charset="-5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C841B7-48E7-9B58-E91E-668773C5EF78}"/>
              </a:ext>
            </a:extLst>
          </p:cNvPr>
          <p:cNvSpPr txBox="1"/>
          <p:nvPr/>
        </p:nvSpPr>
        <p:spPr>
          <a:xfrm>
            <a:off x="6408577" y="5185442"/>
            <a:ext cx="1814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HeliosC" panose="00000500000000000000" pitchFamily="2" charset="-52"/>
              </a:rPr>
              <a:t>29 июня </a:t>
            </a:r>
            <a:r>
              <a:rPr lang="ru-RU" sz="2000" dirty="0">
                <a:solidFill>
                  <a:schemeClr val="bg1"/>
                </a:solidFill>
                <a:latin typeface="HeliosC" panose="00000500000000000000" pitchFamily="2" charset="-52"/>
              </a:rPr>
              <a:t>2023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92261B-A526-2749-BE36-95FCA2003A01}"/>
              </a:ext>
            </a:extLst>
          </p:cNvPr>
          <p:cNvSpPr txBox="1"/>
          <p:nvPr/>
        </p:nvSpPr>
        <p:spPr>
          <a:xfrm>
            <a:off x="9103807" y="5645458"/>
            <a:ext cx="2028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0070C0"/>
                </a:solidFill>
                <a:latin typeface="HeliosC" panose="00000500000000000000" pitchFamily="2" charset="-52"/>
              </a:rPr>
              <a:t>г. Новосибирск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81F2C5-144D-97E9-5872-F07F3BB005C4}"/>
              </a:ext>
            </a:extLst>
          </p:cNvPr>
          <p:cNvSpPr txBox="1"/>
          <p:nvPr/>
        </p:nvSpPr>
        <p:spPr>
          <a:xfrm>
            <a:off x="4962136" y="2928535"/>
            <a:ext cx="72154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HeliosC" panose="00000500000000000000" pitchFamily="2" charset="-52"/>
              </a:rPr>
              <a:t>Начальник управления уголовного  розыска</a:t>
            </a:r>
          </a:p>
          <a:p>
            <a:r>
              <a:rPr lang="ru-RU" sz="2000" b="1" dirty="0" err="1" smtClean="0">
                <a:solidFill>
                  <a:schemeClr val="bg1"/>
                </a:solidFill>
                <a:latin typeface="HeliosC" panose="00000500000000000000" pitchFamily="2" charset="-52"/>
              </a:rPr>
              <a:t>УТ</a:t>
            </a:r>
            <a:r>
              <a:rPr lang="ru-RU" sz="2000" b="1" dirty="0" smtClean="0">
                <a:solidFill>
                  <a:schemeClr val="bg1"/>
                </a:solidFill>
                <a:latin typeface="HeliosC" panose="00000500000000000000" pitchFamily="2" charset="-52"/>
              </a:rPr>
              <a:t> МВД России по Сибирскому федеральному округу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HeliosC" panose="00000500000000000000" pitchFamily="2" charset="-52"/>
              </a:rPr>
              <a:t>полковник полиции </a:t>
            </a:r>
            <a:r>
              <a:rPr lang="ru-RU" sz="2000" b="1" dirty="0" err="1" smtClean="0">
                <a:solidFill>
                  <a:schemeClr val="bg1"/>
                </a:solidFill>
                <a:latin typeface="HeliosC" panose="00000500000000000000" pitchFamily="2" charset="-52"/>
              </a:rPr>
              <a:t>Адамсонов</a:t>
            </a:r>
            <a:r>
              <a:rPr lang="ru-RU" sz="2000" b="1" dirty="0" smtClean="0">
                <a:solidFill>
                  <a:schemeClr val="bg1"/>
                </a:solidFill>
                <a:latin typeface="HeliosC" panose="00000500000000000000" pitchFamily="2" charset="-52"/>
              </a:rPr>
              <a:t> Сергей Васильевич</a:t>
            </a:r>
            <a:endParaRPr lang="ru-RU" sz="2000" b="1" dirty="0">
              <a:solidFill>
                <a:schemeClr val="bg1"/>
              </a:solidFill>
              <a:latin typeface="HeliosC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2700530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E5E744-8C85-0844-F031-9969183F4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7999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4E3BF2-C798-13B7-91FE-051036BBE2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61"/>
          <a:stretch/>
        </p:blipFill>
        <p:spPr>
          <a:xfrm>
            <a:off x="0" y="5279366"/>
            <a:ext cx="12192000" cy="157863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613892" y="619066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8</a:t>
            </a:r>
            <a:endParaRPr lang="ru-RU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" name="Объект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" b="26135"/>
          <a:stretch>
            <a:fillRect/>
          </a:stretch>
        </p:blipFill>
        <p:spPr>
          <a:xfrm>
            <a:off x="4312087" y="1690102"/>
            <a:ext cx="7669213" cy="403225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2838" y="1459458"/>
            <a:ext cx="478770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dirty="0">
                <a:solidFill>
                  <a:srgbClr val="FF0000"/>
                </a:solidFill>
                <a:latin typeface="Arial Black" panose="020B0A04020102020204" pitchFamily="34" charset="0"/>
              </a:rPr>
              <a:t>Основная задача - совместными усилиями обеспечить безопасность </a:t>
            </a:r>
            <a:endParaRPr lang="ru-RU" altLang="ru-RU" sz="2000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r>
              <a:rPr lang="ru-RU" altLang="ru-RU" sz="2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и </a:t>
            </a:r>
            <a:r>
              <a:rPr lang="ru-RU" altLang="ru-RU" sz="2000" dirty="0">
                <a:solidFill>
                  <a:srgbClr val="FF0000"/>
                </a:solidFill>
                <a:latin typeface="Arial Black" panose="020B0A04020102020204" pitchFamily="34" charset="0"/>
              </a:rPr>
              <a:t>бесперебойность пассажирских и грузовых перевозок всеми видами транспорта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564F270D-484A-346D-DDD9-8B1855596EB6}"/>
              </a:ext>
            </a:extLst>
          </p:cNvPr>
          <p:cNvSpPr txBox="1">
            <a:spLocks/>
          </p:cNvSpPr>
          <p:nvPr/>
        </p:nvSpPr>
        <p:spPr>
          <a:xfrm>
            <a:off x="1302426" y="179459"/>
            <a:ext cx="9144000" cy="63033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2400" b="1" dirty="0" err="1">
                <a:solidFill>
                  <a:schemeClr val="bg1"/>
                </a:solidFill>
                <a:latin typeface="HeliosC" panose="00000500000000000000" pitchFamily="2" charset="-52"/>
              </a:rPr>
              <a:t>УТ</a:t>
            </a:r>
            <a:r>
              <a:rPr lang="ru-RU" sz="2400" b="1" dirty="0">
                <a:solidFill>
                  <a:schemeClr val="bg1"/>
                </a:solidFill>
                <a:latin typeface="HeliosC" panose="00000500000000000000" pitchFamily="2" charset="-52"/>
              </a:rPr>
              <a:t> МВД России </a:t>
            </a:r>
            <a:r>
              <a:rPr lang="ru-RU" sz="2400" b="1" dirty="0" smtClean="0">
                <a:solidFill>
                  <a:schemeClr val="bg1"/>
                </a:solidFill>
                <a:latin typeface="HeliosC" panose="00000500000000000000" pitchFamily="2" charset="-52"/>
              </a:rPr>
              <a:t>по </a:t>
            </a:r>
            <a:r>
              <a:rPr lang="ru-RU" sz="2400" b="1" dirty="0">
                <a:solidFill>
                  <a:schemeClr val="bg1"/>
                </a:solidFill>
                <a:latin typeface="HeliosC" panose="00000500000000000000" pitchFamily="2" charset="-52"/>
              </a:rPr>
              <a:t>Сибирскому федеральному округу</a:t>
            </a:r>
          </a:p>
        </p:txBody>
      </p:sp>
      <p:pic>
        <p:nvPicPr>
          <p:cNvPr id="12" name="Picture 10" descr="Файл:Emblem of the Ministry of Internal Affairs.svg — Википедия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38" y="166237"/>
            <a:ext cx="1109588" cy="64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0233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55D798-3082-7D16-6B29-AEC42A2A586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596E76-48ED-A38B-BB7C-ADD3256E4B1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096" y="5480017"/>
            <a:ext cx="3013288" cy="7540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4D91A1-6170-E40C-3185-2664B51643B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474" y="4968815"/>
            <a:ext cx="4130296" cy="8882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81F2C5-144D-97E9-5872-F07F3BB005C4}"/>
              </a:ext>
            </a:extLst>
          </p:cNvPr>
          <p:cNvSpPr txBox="1"/>
          <p:nvPr/>
        </p:nvSpPr>
        <p:spPr>
          <a:xfrm>
            <a:off x="49822" y="4084472"/>
            <a:ext cx="87206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HeliosC" panose="00000500000000000000" pitchFamily="2" charset="-52"/>
              </a:rPr>
              <a:t>О принимаемых мерах в области обеспечения </a:t>
            </a:r>
          </a:p>
          <a:p>
            <a:r>
              <a:rPr lang="ru-RU" sz="2800" b="1" dirty="0">
                <a:solidFill>
                  <a:schemeClr val="bg1"/>
                </a:solidFill>
                <a:latin typeface="HeliosC" panose="00000500000000000000" pitchFamily="2" charset="-52"/>
              </a:rPr>
              <a:t>транспортной безопасности</a:t>
            </a:r>
            <a:endParaRPr lang="ru-RU" sz="2800" b="1" dirty="0">
              <a:solidFill>
                <a:schemeClr val="bg1"/>
              </a:solidFill>
              <a:latin typeface="HeliosC" panose="00000500000000000000" pitchFamily="2" charset="-5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C841B7-48E7-9B58-E91E-668773C5EF78}"/>
              </a:ext>
            </a:extLst>
          </p:cNvPr>
          <p:cNvSpPr txBox="1"/>
          <p:nvPr/>
        </p:nvSpPr>
        <p:spPr>
          <a:xfrm>
            <a:off x="6408577" y="5185442"/>
            <a:ext cx="1814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HeliosC" panose="00000500000000000000" pitchFamily="2" charset="-52"/>
              </a:rPr>
              <a:t>29 июня </a:t>
            </a:r>
            <a:r>
              <a:rPr lang="ru-RU" sz="2000" dirty="0">
                <a:solidFill>
                  <a:schemeClr val="bg1"/>
                </a:solidFill>
                <a:latin typeface="HeliosC" panose="00000500000000000000" pitchFamily="2" charset="-52"/>
              </a:rPr>
              <a:t>2023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92261B-A526-2749-BE36-95FCA2003A01}"/>
              </a:ext>
            </a:extLst>
          </p:cNvPr>
          <p:cNvSpPr txBox="1"/>
          <p:nvPr/>
        </p:nvSpPr>
        <p:spPr>
          <a:xfrm>
            <a:off x="9103807" y="5645458"/>
            <a:ext cx="2028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0070C0"/>
                </a:solidFill>
                <a:latin typeface="HeliosC" panose="00000500000000000000" pitchFamily="2" charset="-52"/>
              </a:rPr>
              <a:t>г. Новосибирск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81F2C5-144D-97E9-5872-F07F3BB005C4}"/>
              </a:ext>
            </a:extLst>
          </p:cNvPr>
          <p:cNvSpPr txBox="1"/>
          <p:nvPr/>
        </p:nvSpPr>
        <p:spPr>
          <a:xfrm>
            <a:off x="4962136" y="2928535"/>
            <a:ext cx="72154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HeliosC" panose="00000500000000000000" pitchFamily="2" charset="-52"/>
              </a:rPr>
              <a:t>Начальник управления уголовного  розыска</a:t>
            </a:r>
          </a:p>
          <a:p>
            <a:r>
              <a:rPr lang="ru-RU" sz="2000" b="1" dirty="0" err="1" smtClean="0">
                <a:solidFill>
                  <a:schemeClr val="bg1"/>
                </a:solidFill>
                <a:latin typeface="HeliosC" panose="00000500000000000000" pitchFamily="2" charset="-52"/>
              </a:rPr>
              <a:t>УТ</a:t>
            </a:r>
            <a:r>
              <a:rPr lang="ru-RU" sz="2000" b="1" dirty="0" smtClean="0">
                <a:solidFill>
                  <a:schemeClr val="bg1"/>
                </a:solidFill>
                <a:latin typeface="HeliosC" panose="00000500000000000000" pitchFamily="2" charset="-52"/>
              </a:rPr>
              <a:t> МВД России по Сибирскому федеральному округу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HeliosC" panose="00000500000000000000" pitchFamily="2" charset="-52"/>
              </a:rPr>
              <a:t>полковник полиции </a:t>
            </a:r>
            <a:r>
              <a:rPr lang="ru-RU" sz="2000" b="1" dirty="0" err="1" smtClean="0">
                <a:solidFill>
                  <a:schemeClr val="bg1"/>
                </a:solidFill>
                <a:latin typeface="HeliosC" panose="00000500000000000000" pitchFamily="2" charset="-52"/>
              </a:rPr>
              <a:t>Адамсонов</a:t>
            </a:r>
            <a:r>
              <a:rPr lang="ru-RU" sz="2000" b="1" dirty="0" smtClean="0">
                <a:solidFill>
                  <a:schemeClr val="bg1"/>
                </a:solidFill>
                <a:latin typeface="HeliosC" panose="00000500000000000000" pitchFamily="2" charset="-52"/>
              </a:rPr>
              <a:t> Сергей Васильевич</a:t>
            </a:r>
            <a:endParaRPr lang="ru-RU" sz="2000" b="1" dirty="0">
              <a:solidFill>
                <a:schemeClr val="bg1"/>
              </a:solidFill>
              <a:latin typeface="HeliosC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0192691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E5E744-8C85-0844-F031-9969183F4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7999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4E3BF2-C798-13B7-91FE-051036BBE2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61"/>
          <a:stretch/>
        </p:blipFill>
        <p:spPr>
          <a:xfrm>
            <a:off x="0" y="5279366"/>
            <a:ext cx="12192000" cy="157863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64F270D-484A-346D-DDD9-8B1855596EB6}"/>
              </a:ext>
            </a:extLst>
          </p:cNvPr>
          <p:cNvSpPr txBox="1">
            <a:spLocks/>
          </p:cNvSpPr>
          <p:nvPr/>
        </p:nvSpPr>
        <p:spPr>
          <a:xfrm>
            <a:off x="1302426" y="179459"/>
            <a:ext cx="9144000" cy="63033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2400" b="1" dirty="0" err="1">
                <a:solidFill>
                  <a:schemeClr val="bg1"/>
                </a:solidFill>
                <a:latin typeface="HeliosC" panose="00000500000000000000" pitchFamily="2" charset="-52"/>
              </a:rPr>
              <a:t>УТ</a:t>
            </a:r>
            <a:r>
              <a:rPr lang="ru-RU" sz="2400" b="1" dirty="0">
                <a:solidFill>
                  <a:schemeClr val="bg1"/>
                </a:solidFill>
                <a:latin typeface="HeliosC" panose="00000500000000000000" pitchFamily="2" charset="-52"/>
              </a:rPr>
              <a:t> МВД России </a:t>
            </a:r>
            <a:r>
              <a:rPr lang="ru-RU" sz="2400" b="1" dirty="0" smtClean="0">
                <a:solidFill>
                  <a:schemeClr val="bg1"/>
                </a:solidFill>
                <a:latin typeface="HeliosC" panose="00000500000000000000" pitchFamily="2" charset="-52"/>
              </a:rPr>
              <a:t>по </a:t>
            </a:r>
            <a:r>
              <a:rPr lang="ru-RU" sz="2400" b="1" dirty="0">
                <a:solidFill>
                  <a:schemeClr val="bg1"/>
                </a:solidFill>
                <a:latin typeface="HeliosC" panose="00000500000000000000" pitchFamily="2" charset="-52"/>
              </a:rPr>
              <a:t>Сибирскому федеральному округу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613892" y="619066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</a:t>
            </a:r>
            <a:endParaRPr lang="ru-RU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907" y="994141"/>
            <a:ext cx="3608394" cy="48111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379" y="989257"/>
            <a:ext cx="3612058" cy="4816077"/>
          </a:xfrm>
          <a:prstGeom prst="rect">
            <a:avLst/>
          </a:prstGeom>
        </p:spPr>
      </p:pic>
      <p:pic>
        <p:nvPicPr>
          <p:cNvPr id="13" name="Picture 10" descr="Файл:Emblem of the Ministry of Internal Affairs.svg — Википедия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38" y="166237"/>
            <a:ext cx="1109588" cy="64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7395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E5E744-8C85-0844-F031-9969183F4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7999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4E3BF2-C798-13B7-91FE-051036BBE2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61"/>
          <a:stretch/>
        </p:blipFill>
        <p:spPr>
          <a:xfrm>
            <a:off x="0" y="5279366"/>
            <a:ext cx="12192000" cy="157863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613892" y="619066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</a:t>
            </a:r>
            <a:endParaRPr lang="ru-RU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4" name="Рисунок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1" t="27826" r="49548" b="29161"/>
          <a:stretch>
            <a:fillRect/>
          </a:stretch>
        </p:blipFill>
        <p:spPr bwMode="auto">
          <a:xfrm>
            <a:off x="5761808" y="1542523"/>
            <a:ext cx="2115669" cy="4014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4" t="11497" r="30527" b="10986"/>
          <a:stretch>
            <a:fillRect/>
          </a:stretch>
        </p:blipFill>
        <p:spPr bwMode="auto">
          <a:xfrm>
            <a:off x="8271881" y="1542524"/>
            <a:ext cx="3525715" cy="4014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-211272" y="2349628"/>
            <a:ext cx="61843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Совершение поджогов, повреждение технических средств, используемых для регулирования безопасности движения </a:t>
            </a: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564F270D-484A-346D-DDD9-8B1855596EB6}"/>
              </a:ext>
            </a:extLst>
          </p:cNvPr>
          <p:cNvSpPr txBox="1">
            <a:spLocks/>
          </p:cNvSpPr>
          <p:nvPr/>
        </p:nvSpPr>
        <p:spPr>
          <a:xfrm>
            <a:off x="1302426" y="179459"/>
            <a:ext cx="9144000" cy="63033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2400" b="1" dirty="0" err="1">
                <a:solidFill>
                  <a:schemeClr val="bg1"/>
                </a:solidFill>
                <a:latin typeface="HeliosC" panose="00000500000000000000" pitchFamily="2" charset="-52"/>
              </a:rPr>
              <a:t>УТ</a:t>
            </a:r>
            <a:r>
              <a:rPr lang="ru-RU" sz="2400" b="1" dirty="0">
                <a:solidFill>
                  <a:schemeClr val="bg1"/>
                </a:solidFill>
                <a:latin typeface="HeliosC" panose="00000500000000000000" pitchFamily="2" charset="-52"/>
              </a:rPr>
              <a:t> МВД России </a:t>
            </a:r>
            <a:r>
              <a:rPr lang="ru-RU" sz="2400" b="1" dirty="0" smtClean="0">
                <a:solidFill>
                  <a:schemeClr val="bg1"/>
                </a:solidFill>
                <a:latin typeface="HeliosC" panose="00000500000000000000" pitchFamily="2" charset="-52"/>
              </a:rPr>
              <a:t>по </a:t>
            </a:r>
            <a:r>
              <a:rPr lang="ru-RU" sz="2400" b="1" dirty="0">
                <a:solidFill>
                  <a:schemeClr val="bg1"/>
                </a:solidFill>
                <a:latin typeface="HeliosC" panose="00000500000000000000" pitchFamily="2" charset="-52"/>
              </a:rPr>
              <a:t>Сибирскому федеральному округу</a:t>
            </a:r>
          </a:p>
        </p:txBody>
      </p:sp>
      <p:pic>
        <p:nvPicPr>
          <p:cNvPr id="18" name="Picture 10" descr="Файл:Emblem of the Ministry of Internal Affairs.svg — Википедия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38" y="166237"/>
            <a:ext cx="1109588" cy="64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5718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E5E744-8C85-0844-F031-9969183F4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7999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4E3BF2-C798-13B7-91FE-051036BBE2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61"/>
          <a:stretch/>
        </p:blipFill>
        <p:spPr>
          <a:xfrm>
            <a:off x="0" y="5279366"/>
            <a:ext cx="12192000" cy="157863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613892" y="619066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3</a:t>
            </a:r>
            <a:endParaRPr lang="ru-RU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6" name="Рисунок 15"/>
          <p:cNvPicPr/>
          <p:nvPr/>
        </p:nvPicPr>
        <p:blipFill rotWithShape="1">
          <a:blip r:embed="rId4"/>
          <a:srcRect l="28983" t="23421" r="30934" b="23319"/>
          <a:stretch/>
        </p:blipFill>
        <p:spPr bwMode="auto">
          <a:xfrm>
            <a:off x="4117755" y="1459458"/>
            <a:ext cx="6629962" cy="42073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37112" y="1934704"/>
            <a:ext cx="364353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правонарушений в молодежной среде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564F270D-484A-346D-DDD9-8B1855596EB6}"/>
              </a:ext>
            </a:extLst>
          </p:cNvPr>
          <p:cNvSpPr txBox="1">
            <a:spLocks/>
          </p:cNvSpPr>
          <p:nvPr/>
        </p:nvSpPr>
        <p:spPr>
          <a:xfrm>
            <a:off x="1302426" y="179459"/>
            <a:ext cx="9144000" cy="63033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2400" b="1" dirty="0" err="1">
                <a:solidFill>
                  <a:schemeClr val="bg1"/>
                </a:solidFill>
                <a:latin typeface="HeliosC" panose="00000500000000000000" pitchFamily="2" charset="-52"/>
              </a:rPr>
              <a:t>УТ</a:t>
            </a:r>
            <a:r>
              <a:rPr lang="ru-RU" sz="2400" b="1" dirty="0">
                <a:solidFill>
                  <a:schemeClr val="bg1"/>
                </a:solidFill>
                <a:latin typeface="HeliosC" panose="00000500000000000000" pitchFamily="2" charset="-52"/>
              </a:rPr>
              <a:t> МВД России </a:t>
            </a:r>
            <a:r>
              <a:rPr lang="ru-RU" sz="2400" b="1" dirty="0" smtClean="0">
                <a:solidFill>
                  <a:schemeClr val="bg1"/>
                </a:solidFill>
                <a:latin typeface="HeliosC" panose="00000500000000000000" pitchFamily="2" charset="-52"/>
              </a:rPr>
              <a:t>по </a:t>
            </a:r>
            <a:r>
              <a:rPr lang="ru-RU" sz="2400" b="1" dirty="0">
                <a:solidFill>
                  <a:schemeClr val="bg1"/>
                </a:solidFill>
                <a:latin typeface="HeliosC" panose="00000500000000000000" pitchFamily="2" charset="-52"/>
              </a:rPr>
              <a:t>Сибирскому федеральному округу</a:t>
            </a:r>
          </a:p>
        </p:txBody>
      </p:sp>
      <p:pic>
        <p:nvPicPr>
          <p:cNvPr id="19" name="Picture 10" descr="Файл:Emblem of the Ministry of Internal Affairs.svg — Википедия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38" y="166237"/>
            <a:ext cx="1109588" cy="64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9568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E5E744-8C85-0844-F031-9969183F4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7999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4E3BF2-C798-13B7-91FE-051036BBE2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61"/>
          <a:stretch/>
        </p:blipFill>
        <p:spPr>
          <a:xfrm>
            <a:off x="0" y="5279366"/>
            <a:ext cx="12192000" cy="157863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613892" y="619066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4</a:t>
            </a:r>
            <a:endParaRPr lang="ru-RU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2" name="Picture 28" descr="https://gazetapik.ru/wp-content/uploads/2022/12/sirena-trevog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221" y="1406717"/>
            <a:ext cx="2934974" cy="195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https://dpkgroup.ru/wp-content/uploads/2/e/d/2eda24ec9cb85257680c6991ac3fe364.jpeg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7595">
            <a:off x="9435476" y="1617182"/>
            <a:ext cx="2356827" cy="177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8" descr="http://spyline.ru.yml-shop.ru/images/1609/723144/Cupel_cat_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8972" y="3857445"/>
            <a:ext cx="2952328" cy="196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0" descr="https://shop.proline-rus.ru/upload/iblock/2ad/5jpiskdolyqx4rwlbyerfldpznnplaqi/image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699" y="1110159"/>
            <a:ext cx="2180024" cy="218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2" descr="https://cdn.etm.ru/ipro/2116/211-2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925" y="3700465"/>
            <a:ext cx="2276020" cy="194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6" descr="Порошковый огнетушитель FINFIRE Сфера автономный 1 шт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859" y="3668974"/>
            <a:ext cx="1986135" cy="200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 descr="https://hardbroker.ru/img/Ickra_L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16" y="3873557"/>
            <a:ext cx="2858311" cy="190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https://st22.stpulscen.ru/images/product/444/892/313_big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48803">
            <a:off x="337263" y="1536345"/>
            <a:ext cx="2493587" cy="166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564F270D-484A-346D-DDD9-8B1855596EB6}"/>
              </a:ext>
            </a:extLst>
          </p:cNvPr>
          <p:cNvSpPr txBox="1">
            <a:spLocks/>
          </p:cNvSpPr>
          <p:nvPr/>
        </p:nvSpPr>
        <p:spPr>
          <a:xfrm>
            <a:off x="1302426" y="179459"/>
            <a:ext cx="9144000" cy="63033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2400" b="1" dirty="0" err="1">
                <a:solidFill>
                  <a:schemeClr val="bg1"/>
                </a:solidFill>
                <a:latin typeface="HeliosC" panose="00000500000000000000" pitchFamily="2" charset="-52"/>
              </a:rPr>
              <a:t>УТ</a:t>
            </a:r>
            <a:r>
              <a:rPr lang="ru-RU" sz="2400" b="1" dirty="0">
                <a:solidFill>
                  <a:schemeClr val="bg1"/>
                </a:solidFill>
                <a:latin typeface="HeliosC" panose="00000500000000000000" pitchFamily="2" charset="-52"/>
              </a:rPr>
              <a:t> МВД России </a:t>
            </a:r>
            <a:r>
              <a:rPr lang="ru-RU" sz="2400" b="1" dirty="0" smtClean="0">
                <a:solidFill>
                  <a:schemeClr val="bg1"/>
                </a:solidFill>
                <a:latin typeface="HeliosC" panose="00000500000000000000" pitchFamily="2" charset="-52"/>
              </a:rPr>
              <a:t>по </a:t>
            </a:r>
            <a:r>
              <a:rPr lang="ru-RU" sz="2400" b="1" dirty="0">
                <a:solidFill>
                  <a:schemeClr val="bg1"/>
                </a:solidFill>
                <a:latin typeface="HeliosC" panose="00000500000000000000" pitchFamily="2" charset="-52"/>
              </a:rPr>
              <a:t>Сибирскому федеральному округу</a:t>
            </a:r>
          </a:p>
        </p:txBody>
      </p:sp>
      <p:pic>
        <p:nvPicPr>
          <p:cNvPr id="26" name="Picture 10" descr="Файл:Emblem of the Ministry of Internal Affairs.svg — Википедия"/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38" y="166237"/>
            <a:ext cx="1109588" cy="64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5004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E5E744-8C85-0844-F031-9969183F4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7999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4E3BF2-C798-13B7-91FE-051036BBE2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61"/>
          <a:stretch/>
        </p:blipFill>
        <p:spPr>
          <a:xfrm>
            <a:off x="0" y="5279366"/>
            <a:ext cx="12192000" cy="157863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613892" y="619066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5</a:t>
            </a:r>
            <a:endParaRPr lang="ru-RU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4" name="Picture 7" descr="https://f9.pmo.ee/E7ofi9HVYkJ7wdRVc6b_3Eo_RJU=/1200x630/smart/nginx/o/2008/12/20/108161t1ha96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536" y="1152880"/>
            <a:ext cx="8883561" cy="466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564F270D-484A-346D-DDD9-8B1855596EB6}"/>
              </a:ext>
            </a:extLst>
          </p:cNvPr>
          <p:cNvSpPr txBox="1">
            <a:spLocks/>
          </p:cNvSpPr>
          <p:nvPr/>
        </p:nvSpPr>
        <p:spPr>
          <a:xfrm>
            <a:off x="1302426" y="179459"/>
            <a:ext cx="9144000" cy="63033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2400" b="1" dirty="0" err="1">
                <a:solidFill>
                  <a:schemeClr val="bg1"/>
                </a:solidFill>
                <a:latin typeface="HeliosC" panose="00000500000000000000" pitchFamily="2" charset="-52"/>
              </a:rPr>
              <a:t>УТ</a:t>
            </a:r>
            <a:r>
              <a:rPr lang="ru-RU" sz="2400" b="1" dirty="0">
                <a:solidFill>
                  <a:schemeClr val="bg1"/>
                </a:solidFill>
                <a:latin typeface="HeliosC" panose="00000500000000000000" pitchFamily="2" charset="-52"/>
              </a:rPr>
              <a:t> МВД России </a:t>
            </a:r>
            <a:r>
              <a:rPr lang="ru-RU" sz="2400" b="1" dirty="0" smtClean="0">
                <a:solidFill>
                  <a:schemeClr val="bg1"/>
                </a:solidFill>
                <a:latin typeface="HeliosC" panose="00000500000000000000" pitchFamily="2" charset="-52"/>
              </a:rPr>
              <a:t>по </a:t>
            </a:r>
            <a:r>
              <a:rPr lang="ru-RU" sz="2400" b="1" dirty="0">
                <a:solidFill>
                  <a:schemeClr val="bg1"/>
                </a:solidFill>
                <a:latin typeface="HeliosC" panose="00000500000000000000" pitchFamily="2" charset="-52"/>
              </a:rPr>
              <a:t>Сибирскому федеральному округу</a:t>
            </a:r>
          </a:p>
        </p:txBody>
      </p:sp>
      <p:pic>
        <p:nvPicPr>
          <p:cNvPr id="17" name="Picture 10" descr="Файл:Emblem of the Ministry of Internal Affairs.svg — Википедия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38" y="166237"/>
            <a:ext cx="1109588" cy="64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0464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E5E744-8C85-0844-F031-9969183F4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7999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4E3BF2-C798-13B7-91FE-051036BBE2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61"/>
          <a:stretch/>
        </p:blipFill>
        <p:spPr>
          <a:xfrm>
            <a:off x="0" y="5279366"/>
            <a:ext cx="12192000" cy="157863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613892" y="619066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6</a:t>
            </a:r>
            <a:endParaRPr lang="ru-RU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79750" y="2924340"/>
            <a:ext cx="4337026" cy="71068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Образец </a:t>
            </a:r>
            <a:r>
              <a:rPr lang="ru-RU" altLang="ru-RU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altLang="ru-RU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altLang="ru-RU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тест-предмета </a:t>
            </a:r>
            <a:r>
              <a:rPr lang="ru-RU" altLang="ru-RU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и объектов</a:t>
            </a:r>
          </a:p>
        </p:txBody>
      </p:sp>
      <p:pic>
        <p:nvPicPr>
          <p:cNvPr id="14" name="Объект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36425" y="1202086"/>
            <a:ext cx="3444875" cy="4591050"/>
          </a:xfrm>
          <a:prstGeom prst="rect">
            <a:avLst/>
          </a:prstGeom>
        </p:spPr>
      </p:pic>
      <p:pic>
        <p:nvPicPr>
          <p:cNvPr id="17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525" y="1214786"/>
            <a:ext cx="3811588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564F270D-484A-346D-DDD9-8B1855596EB6}"/>
              </a:ext>
            </a:extLst>
          </p:cNvPr>
          <p:cNvSpPr txBox="1">
            <a:spLocks/>
          </p:cNvSpPr>
          <p:nvPr/>
        </p:nvSpPr>
        <p:spPr>
          <a:xfrm>
            <a:off x="1302426" y="179459"/>
            <a:ext cx="9144000" cy="63033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2400" b="1" dirty="0" err="1">
                <a:solidFill>
                  <a:schemeClr val="bg1"/>
                </a:solidFill>
                <a:latin typeface="HeliosC" panose="00000500000000000000" pitchFamily="2" charset="-52"/>
              </a:rPr>
              <a:t>УТ</a:t>
            </a:r>
            <a:r>
              <a:rPr lang="ru-RU" sz="2400" b="1" dirty="0">
                <a:solidFill>
                  <a:schemeClr val="bg1"/>
                </a:solidFill>
                <a:latin typeface="HeliosC" panose="00000500000000000000" pitchFamily="2" charset="-52"/>
              </a:rPr>
              <a:t> МВД России </a:t>
            </a:r>
            <a:r>
              <a:rPr lang="ru-RU" sz="2400" b="1" dirty="0" smtClean="0">
                <a:solidFill>
                  <a:schemeClr val="bg1"/>
                </a:solidFill>
                <a:latin typeface="HeliosC" panose="00000500000000000000" pitchFamily="2" charset="-52"/>
              </a:rPr>
              <a:t>по </a:t>
            </a:r>
            <a:r>
              <a:rPr lang="ru-RU" sz="2400" b="1" dirty="0">
                <a:solidFill>
                  <a:schemeClr val="bg1"/>
                </a:solidFill>
                <a:latin typeface="HeliosC" panose="00000500000000000000" pitchFamily="2" charset="-52"/>
              </a:rPr>
              <a:t>Сибирскому федеральному округу</a:t>
            </a:r>
          </a:p>
        </p:txBody>
      </p:sp>
      <p:pic>
        <p:nvPicPr>
          <p:cNvPr id="19" name="Picture 10" descr="Файл:Emblem of the Ministry of Internal Affairs.svg — Википедия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38" y="166237"/>
            <a:ext cx="1109588" cy="64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8023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E5E744-8C85-0844-F031-9969183F4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7999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4E3BF2-C798-13B7-91FE-051036BBE2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61"/>
          <a:stretch/>
        </p:blipFill>
        <p:spPr>
          <a:xfrm>
            <a:off x="0" y="5279366"/>
            <a:ext cx="12192000" cy="157863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613892" y="619066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8</a:t>
            </a:r>
            <a:endParaRPr lang="ru-RU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0" y="2384181"/>
            <a:ext cx="3852154" cy="1524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обеспечения безопасности на железнодорожном вокзале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154" y="1134760"/>
            <a:ext cx="4515014" cy="4601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25" y="2169801"/>
            <a:ext cx="3889375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564F270D-484A-346D-DDD9-8B1855596EB6}"/>
              </a:ext>
            </a:extLst>
          </p:cNvPr>
          <p:cNvSpPr txBox="1">
            <a:spLocks/>
          </p:cNvSpPr>
          <p:nvPr/>
        </p:nvSpPr>
        <p:spPr>
          <a:xfrm>
            <a:off x="1302426" y="179459"/>
            <a:ext cx="9144000" cy="63033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2400" b="1" dirty="0" err="1">
                <a:solidFill>
                  <a:schemeClr val="bg1"/>
                </a:solidFill>
                <a:latin typeface="HeliosC" panose="00000500000000000000" pitchFamily="2" charset="-52"/>
              </a:rPr>
              <a:t>УТ</a:t>
            </a:r>
            <a:r>
              <a:rPr lang="ru-RU" sz="2400" b="1" dirty="0">
                <a:solidFill>
                  <a:schemeClr val="bg1"/>
                </a:solidFill>
                <a:latin typeface="HeliosC" panose="00000500000000000000" pitchFamily="2" charset="-52"/>
              </a:rPr>
              <a:t> МВД России </a:t>
            </a:r>
            <a:r>
              <a:rPr lang="ru-RU" sz="2400" b="1" dirty="0" smtClean="0">
                <a:solidFill>
                  <a:schemeClr val="bg1"/>
                </a:solidFill>
                <a:latin typeface="HeliosC" panose="00000500000000000000" pitchFamily="2" charset="-52"/>
              </a:rPr>
              <a:t>по </a:t>
            </a:r>
            <a:r>
              <a:rPr lang="ru-RU" sz="2400" b="1" dirty="0">
                <a:solidFill>
                  <a:schemeClr val="bg1"/>
                </a:solidFill>
                <a:latin typeface="HeliosC" panose="00000500000000000000" pitchFamily="2" charset="-52"/>
              </a:rPr>
              <a:t>Сибирскому федеральному округу</a:t>
            </a:r>
          </a:p>
        </p:txBody>
      </p:sp>
      <p:pic>
        <p:nvPicPr>
          <p:cNvPr id="22" name="Picture 10" descr="Файл:Emblem of the Ministry of Internal Affairs.svg — Википедия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38" y="166237"/>
            <a:ext cx="1109588" cy="64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8061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E5E744-8C85-0844-F031-9969183F4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7999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4E3BF2-C798-13B7-91FE-051036BBE2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61"/>
          <a:stretch/>
        </p:blipFill>
        <p:spPr>
          <a:xfrm>
            <a:off x="0" y="5279366"/>
            <a:ext cx="12192000" cy="157863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613892" y="619066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8</a:t>
            </a:r>
            <a:endParaRPr lang="ru-RU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" name="Рисунок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7" t="12088" r="25668" b="10658"/>
          <a:stretch>
            <a:fillRect/>
          </a:stretch>
        </p:blipFill>
        <p:spPr bwMode="auto">
          <a:xfrm>
            <a:off x="5711484" y="1459458"/>
            <a:ext cx="5375788" cy="3995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81094" y="2660793"/>
            <a:ext cx="374929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Обследование </a:t>
            </a:r>
            <a:endParaRPr lang="ru-RU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подозрительных </a:t>
            </a:r>
          </a:p>
          <a:p>
            <a:pPr algn="ctr">
              <a:defRPr/>
            </a:pP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предметов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564F270D-484A-346D-DDD9-8B1855596EB6}"/>
              </a:ext>
            </a:extLst>
          </p:cNvPr>
          <p:cNvSpPr txBox="1">
            <a:spLocks/>
          </p:cNvSpPr>
          <p:nvPr/>
        </p:nvSpPr>
        <p:spPr>
          <a:xfrm>
            <a:off x="1302426" y="179459"/>
            <a:ext cx="9144000" cy="63033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2400" b="1" dirty="0" err="1">
                <a:solidFill>
                  <a:schemeClr val="bg1"/>
                </a:solidFill>
                <a:latin typeface="HeliosC" panose="00000500000000000000" pitchFamily="2" charset="-52"/>
              </a:rPr>
              <a:t>УТ</a:t>
            </a:r>
            <a:r>
              <a:rPr lang="ru-RU" sz="2400" b="1" dirty="0">
                <a:solidFill>
                  <a:schemeClr val="bg1"/>
                </a:solidFill>
                <a:latin typeface="HeliosC" panose="00000500000000000000" pitchFamily="2" charset="-52"/>
              </a:rPr>
              <a:t> МВД России </a:t>
            </a:r>
            <a:r>
              <a:rPr lang="ru-RU" sz="2400" b="1" dirty="0" smtClean="0">
                <a:solidFill>
                  <a:schemeClr val="bg1"/>
                </a:solidFill>
                <a:latin typeface="HeliosC" panose="00000500000000000000" pitchFamily="2" charset="-52"/>
              </a:rPr>
              <a:t>по </a:t>
            </a:r>
            <a:r>
              <a:rPr lang="ru-RU" sz="2400" b="1" dirty="0">
                <a:solidFill>
                  <a:schemeClr val="bg1"/>
                </a:solidFill>
                <a:latin typeface="HeliosC" panose="00000500000000000000" pitchFamily="2" charset="-52"/>
              </a:rPr>
              <a:t>Сибирскому федеральному округу</a:t>
            </a:r>
          </a:p>
        </p:txBody>
      </p:sp>
      <p:pic>
        <p:nvPicPr>
          <p:cNvPr id="16" name="Picture 10" descr="Файл:Emblem of the Ministry of Internal Affairs.svg — Википедия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38" y="166237"/>
            <a:ext cx="1109588" cy="64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0130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179</Words>
  <Application>Microsoft Office PowerPoint</Application>
  <PresentationFormat>Широкоэкранный</PresentationFormat>
  <Paragraphs>41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HeliosC</vt:lpstr>
      <vt:lpstr>Arial Black</vt:lpstr>
      <vt:lpstr>Arial</vt:lpstr>
      <vt:lpstr>Calibri Light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Образец  тест-предмета и объектов</vt:lpstr>
      <vt:lpstr>Проверка обеспечения безопасности на железнодорожном вокзале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Alisa</dc:creator>
  <cp:lastModifiedBy>Козиненко Павел Валентинович</cp:lastModifiedBy>
  <cp:revision>27</cp:revision>
  <dcterms:created xsi:type="dcterms:W3CDTF">2023-04-17T14:26:24Z</dcterms:created>
  <dcterms:modified xsi:type="dcterms:W3CDTF">2023-06-28T02:15:12Z</dcterms:modified>
</cp:coreProperties>
</file>