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6" r:id="rId2"/>
    <p:sldId id="298" r:id="rId3"/>
    <p:sldId id="301" r:id="rId4"/>
    <p:sldId id="297" r:id="rId5"/>
    <p:sldId id="309" r:id="rId6"/>
    <p:sldId id="302" r:id="rId7"/>
    <p:sldId id="306" r:id="rId8"/>
    <p:sldId id="308" r:id="rId9"/>
    <p:sldId id="313" r:id="rId10"/>
    <p:sldId id="310" r:id="rId11"/>
    <p:sldId id="307" r:id="rId12"/>
    <p:sldId id="311" r:id="rId13"/>
    <p:sldId id="312" r:id="rId14"/>
    <p:sldId id="299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>
        <p:scale>
          <a:sx n="76" d="100"/>
          <a:sy n="76" d="100"/>
        </p:scale>
        <p:origin x="-1230" y="-3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1"/>
            <a:ext cx="7772400" cy="3428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858000" cy="6858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E02F-146E-458A-A78A-F53412CAD85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6F0AA4-A013-4D00-9154-F99A80EE6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24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E02F-146E-458A-A78A-F53412CAD85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0AA4-A013-4D00-9154-F99A80EE6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3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E02F-146E-458A-A78A-F53412CAD85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0AA4-A013-4D00-9154-F99A80EE6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03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E02F-146E-458A-A78A-F53412CAD85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0AA4-A013-4D00-9154-F99A80EE6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23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2"/>
            <a:ext cx="7772400" cy="324088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1"/>
            <a:ext cx="7772400" cy="8001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E02F-146E-458A-A78A-F53412CAD85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F0AA4-A013-4D00-9154-F99A80EE63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5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E02F-146E-458A-A78A-F53412CAD85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0AA4-A013-4D00-9154-F99A80EE6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49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E02F-146E-458A-A78A-F53412CAD85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0AA4-A013-4D00-9154-F99A80EE6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60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E02F-146E-458A-A78A-F53412CAD85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0AA4-A013-4D00-9154-F99A80EE6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6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E02F-146E-458A-A78A-F53412CAD85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0AA4-A013-4D00-9154-F99A80EE6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03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0"/>
            <a:ext cx="5111750" cy="3360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E02F-146E-458A-A78A-F53412CAD85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0AA4-A013-4D00-9154-F99A80EE63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4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363474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E02F-146E-458A-A78A-F53412CAD85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6F0AA4-A013-4D00-9154-F99A80EE63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1082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76200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B81E02F-146E-458A-A78A-F53412CAD85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391845" y="4368484"/>
            <a:ext cx="986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76F0AA4-A013-4D00-9154-F99A80EE63E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02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001124" y="1028700"/>
            <a:ext cx="142876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2567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93540" y="312457"/>
            <a:ext cx="7704856" cy="480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srgbClr val="D1282E"/>
              </a:solidFill>
              <a:latin typeface="Arial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202592" y="41461"/>
            <a:ext cx="6651696" cy="101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cap="none" spc="0" dirty="0">
                <a:solidFill>
                  <a:schemeClr val="tx1"/>
                </a:solidFill>
                <a:latin typeface="+mn-lt"/>
              </a:rPr>
              <a:t>Контроль качества и лабораторное оборудование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04001AFF-9D4F-1619-F431-B4EA1B24A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560" y="411659"/>
            <a:ext cx="48479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Центр испытаний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«PRO-асфальт».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Контроль качества, исследования,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современные тенденции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xmlns="" id="{2075CBDB-3719-5883-A967-D1F7CFCE914A}"/>
              </a:ext>
            </a:extLst>
          </p:cNvPr>
          <p:cNvSpPr txBox="1">
            <a:spLocks/>
          </p:cNvSpPr>
          <p:nvPr/>
        </p:nvSpPr>
        <p:spPr>
          <a:xfrm>
            <a:off x="3972561" y="3238578"/>
            <a:ext cx="4847913" cy="551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Ахмедьяров Радий </a:t>
            </a:r>
            <a:r>
              <a:rPr lang="ru-RU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Равильевич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технолог 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«Компания Би Эй Ви»</a:t>
            </a:r>
          </a:p>
          <a:p>
            <a:pPr algn="l"/>
            <a:endParaRPr lang="it-IT" sz="2200" dirty="0">
              <a:solidFill>
                <a:schemeClr val="tx1"/>
              </a:solidFill>
            </a:endParaRPr>
          </a:p>
        </p:txBody>
      </p:sp>
      <p:sp>
        <p:nvSpPr>
          <p:cNvPr id="13" name="Segnaposto testo 2">
            <a:extLst>
              <a:ext uri="{FF2B5EF4-FFF2-40B4-BE49-F238E27FC236}">
                <a16:creationId xmlns:a16="http://schemas.microsoft.com/office/drawing/2014/main" xmlns="" id="{079AB56C-E6CB-C051-29BB-A013787E9339}"/>
              </a:ext>
            </a:extLst>
          </p:cNvPr>
          <p:cNvSpPr txBox="1">
            <a:spLocks/>
          </p:cNvSpPr>
          <p:nvPr/>
        </p:nvSpPr>
        <p:spPr>
          <a:xfrm>
            <a:off x="3972561" y="4315292"/>
            <a:ext cx="4703896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Новосибирск, Конференция 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Ассоциации РАДОР «Лабораторный контроль при производстве дорожных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работ», 29 июня 2023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8F30697-1FE7-8F37-DCE0-2DEF08EC6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31" y="2825972"/>
            <a:ext cx="2786172" cy="21758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BB7318E-A818-C1A2-C27F-A101006E4B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26" r="18842"/>
          <a:stretch/>
        </p:blipFill>
        <p:spPr>
          <a:xfrm>
            <a:off x="325200" y="318221"/>
            <a:ext cx="3474640" cy="165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93540" y="312457"/>
            <a:ext cx="7704856" cy="480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srgbClr val="D1282E"/>
              </a:solidFill>
              <a:latin typeface="Arial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F0261F34-219B-D241-4B97-543F589DDF9D}"/>
              </a:ext>
            </a:extLst>
          </p:cNvPr>
          <p:cNvSpPr txBox="1">
            <a:spLocks/>
          </p:cNvSpPr>
          <p:nvPr/>
        </p:nvSpPr>
        <p:spPr>
          <a:xfrm>
            <a:off x="2202592" y="41461"/>
            <a:ext cx="6651696" cy="101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cap="none" spc="0" dirty="0">
                <a:solidFill>
                  <a:schemeClr val="tx1"/>
                </a:solidFill>
                <a:latin typeface="+mn-lt"/>
              </a:rPr>
              <a:t>Контроль качества и лабораторное оборудование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xmlns="" id="{2E4A9AEA-B4D2-E9D8-ABD4-1ED9E6F3B4E0}"/>
              </a:ext>
            </a:extLst>
          </p:cNvPr>
          <p:cNvSpPr txBox="1">
            <a:spLocks/>
          </p:cNvSpPr>
          <p:nvPr/>
        </p:nvSpPr>
        <p:spPr>
          <a:xfrm>
            <a:off x="5145968" y="1523359"/>
            <a:ext cx="3708320" cy="367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Опыт работы с аудиторией</a:t>
            </a:r>
          </a:p>
        </p:txBody>
      </p:sp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xmlns="" id="{B9728458-EE3E-CD81-5B37-08757687C854}"/>
              </a:ext>
            </a:extLst>
          </p:cNvPr>
          <p:cNvSpPr txBox="1">
            <a:spLocks/>
          </p:cNvSpPr>
          <p:nvPr/>
        </p:nvSpPr>
        <p:spPr>
          <a:xfrm>
            <a:off x="8067383" y="4809617"/>
            <a:ext cx="697990" cy="29242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B125A5-C883-1545-B98E-2FB8A43DBD5D}" type="slidenum"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10</a:t>
            </a:fld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2FA3A64-7B5E-2252-78BF-23963A0A4D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558181"/>
            <a:ext cx="3945699" cy="258531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03023B7-F8F9-987F-39E1-BCFE0A7926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"/>
          <a:stretch/>
        </p:blipFill>
        <p:spPr>
          <a:xfrm>
            <a:off x="929" y="0"/>
            <a:ext cx="4445811" cy="249928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9263E-8E85-4710-38AC-D9B03DD121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7252" y="2558181"/>
            <a:ext cx="4730901" cy="258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93540" y="312457"/>
            <a:ext cx="7704856" cy="480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srgbClr val="D1282E"/>
              </a:solidFill>
              <a:latin typeface="Arial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F0261F34-219B-D241-4B97-543F589DDF9D}"/>
              </a:ext>
            </a:extLst>
          </p:cNvPr>
          <p:cNvSpPr txBox="1">
            <a:spLocks/>
          </p:cNvSpPr>
          <p:nvPr/>
        </p:nvSpPr>
        <p:spPr>
          <a:xfrm>
            <a:off x="2202592" y="41461"/>
            <a:ext cx="6651696" cy="101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cap="none" spc="0" dirty="0">
                <a:solidFill>
                  <a:schemeClr val="tx1"/>
                </a:solidFill>
                <a:latin typeface="+mn-lt"/>
              </a:rPr>
              <a:t>Контроль качества и лабораторное оборудование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xmlns="" id="{2E4A9AEA-B4D2-E9D8-ABD4-1ED9E6F3B4E0}"/>
              </a:ext>
            </a:extLst>
          </p:cNvPr>
          <p:cNvSpPr txBox="1">
            <a:spLocks/>
          </p:cNvSpPr>
          <p:nvPr/>
        </p:nvSpPr>
        <p:spPr>
          <a:xfrm>
            <a:off x="6651321" y="1835538"/>
            <a:ext cx="2240546" cy="367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cap="none" dirty="0" smtClean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Проведение практических семинаров</a:t>
            </a:r>
            <a:endParaRPr lang="ru-RU" sz="2400" b="1" cap="none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xmlns="" id="{B9728458-EE3E-CD81-5B37-08757687C854}"/>
              </a:ext>
            </a:extLst>
          </p:cNvPr>
          <p:cNvSpPr txBox="1">
            <a:spLocks/>
          </p:cNvSpPr>
          <p:nvPr/>
        </p:nvSpPr>
        <p:spPr>
          <a:xfrm>
            <a:off x="8067383" y="4809617"/>
            <a:ext cx="697990" cy="29242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B125A5-C883-1545-B98E-2FB8A43DBD5D}" type="slidenum"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11</a:t>
            </a:fld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115BECE-5291-7A20-61F4-A11A91614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60510"/>
            <a:ext cx="6862213" cy="480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93540" y="312457"/>
            <a:ext cx="7704856" cy="480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srgbClr val="D1282E"/>
              </a:solidFill>
              <a:latin typeface="Arial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F0261F34-219B-D241-4B97-543F589DDF9D}"/>
              </a:ext>
            </a:extLst>
          </p:cNvPr>
          <p:cNvSpPr txBox="1">
            <a:spLocks/>
          </p:cNvSpPr>
          <p:nvPr/>
        </p:nvSpPr>
        <p:spPr>
          <a:xfrm>
            <a:off x="2202592" y="41461"/>
            <a:ext cx="6651696" cy="101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cap="none" spc="0" dirty="0">
                <a:solidFill>
                  <a:schemeClr val="tx1"/>
                </a:solidFill>
                <a:latin typeface="+mn-lt"/>
              </a:rPr>
              <a:t>Контроль качества и лабораторное оборудование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xmlns="" id="{2E4A9AEA-B4D2-E9D8-ABD4-1ED9E6F3B4E0}"/>
              </a:ext>
            </a:extLst>
          </p:cNvPr>
          <p:cNvSpPr txBox="1">
            <a:spLocks/>
          </p:cNvSpPr>
          <p:nvPr/>
        </p:nvSpPr>
        <p:spPr>
          <a:xfrm>
            <a:off x="3611471" y="900134"/>
            <a:ext cx="5242817" cy="367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Аттестация </a:t>
            </a:r>
            <a:r>
              <a:rPr lang="ru-RU" sz="2400" b="1" cap="none" dirty="0" smtClean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поставляемого </a:t>
            </a:r>
            <a:r>
              <a:rPr lang="ru-RU" sz="2400" b="1" cap="none" dirty="0" smtClean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оборудования</a:t>
            </a:r>
            <a:endParaRPr lang="ru-RU" sz="2400" b="1" cap="none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xmlns="" id="{B9728458-EE3E-CD81-5B37-08757687C854}"/>
              </a:ext>
            </a:extLst>
          </p:cNvPr>
          <p:cNvSpPr txBox="1">
            <a:spLocks/>
          </p:cNvSpPr>
          <p:nvPr/>
        </p:nvSpPr>
        <p:spPr>
          <a:xfrm>
            <a:off x="8067383" y="4809617"/>
            <a:ext cx="697990" cy="29242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B125A5-C883-1545-B98E-2FB8A43DBD5D}" type="slidenum"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12</a:t>
            </a:fld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4252D6F-BAAD-1751-3FA8-24A3AEA73E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541" y="-7209"/>
            <a:ext cx="3863031" cy="51507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4C923BB-9F92-9C68-BAFE-FA78802E2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095" y="2292263"/>
            <a:ext cx="5068866" cy="285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93540" y="312457"/>
            <a:ext cx="7704856" cy="480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srgbClr val="D1282E"/>
              </a:solidFill>
              <a:latin typeface="Arial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F0261F34-219B-D241-4B97-543F589DDF9D}"/>
              </a:ext>
            </a:extLst>
          </p:cNvPr>
          <p:cNvSpPr txBox="1">
            <a:spLocks/>
          </p:cNvSpPr>
          <p:nvPr/>
        </p:nvSpPr>
        <p:spPr>
          <a:xfrm>
            <a:off x="2202592" y="41461"/>
            <a:ext cx="6651696" cy="101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cap="none" spc="0" dirty="0">
                <a:solidFill>
                  <a:schemeClr val="tx1"/>
                </a:solidFill>
                <a:latin typeface="+mn-lt"/>
              </a:rPr>
              <a:t>Контроль качества и лабораторное оборудование</a:t>
            </a:r>
          </a:p>
        </p:txBody>
      </p:sp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xmlns="" id="{B9728458-EE3E-CD81-5B37-08757687C854}"/>
              </a:ext>
            </a:extLst>
          </p:cNvPr>
          <p:cNvSpPr txBox="1">
            <a:spLocks/>
          </p:cNvSpPr>
          <p:nvPr/>
        </p:nvSpPr>
        <p:spPr>
          <a:xfrm>
            <a:off x="8067383" y="4809617"/>
            <a:ext cx="697990" cy="29242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B125A5-C883-1545-B98E-2FB8A43DBD5D}" type="slidenum"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13</a:t>
            </a:fld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7873AE5-C261-0767-0FD5-CB5334C2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9" y="360511"/>
            <a:ext cx="7689412" cy="4791632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xmlns="" id="{2E4A9AEA-B4D2-E9D8-ABD4-1ED9E6F3B4E0}"/>
              </a:ext>
            </a:extLst>
          </p:cNvPr>
          <p:cNvSpPr txBox="1">
            <a:spLocks/>
          </p:cNvSpPr>
          <p:nvPr/>
        </p:nvSpPr>
        <p:spPr>
          <a:xfrm>
            <a:off x="5536501" y="971051"/>
            <a:ext cx="3994189" cy="367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Проверка нового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408969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93540" y="312457"/>
            <a:ext cx="7704856" cy="480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srgbClr val="D1282E"/>
              </a:solidFill>
              <a:latin typeface="Arial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F0261F34-219B-D241-4B97-543F589DDF9D}"/>
              </a:ext>
            </a:extLst>
          </p:cNvPr>
          <p:cNvSpPr txBox="1">
            <a:spLocks/>
          </p:cNvSpPr>
          <p:nvPr/>
        </p:nvSpPr>
        <p:spPr>
          <a:xfrm>
            <a:off x="2202592" y="41461"/>
            <a:ext cx="6651696" cy="101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cap="none" spc="0" dirty="0">
                <a:solidFill>
                  <a:schemeClr val="tx1"/>
                </a:solidFill>
                <a:latin typeface="+mn-lt"/>
              </a:rPr>
              <a:t>Контроль качества и лабораторное оборудование</a:t>
            </a:r>
          </a:p>
        </p:txBody>
      </p:sp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xmlns="" id="{B9728458-EE3E-CD81-5B37-08757687C854}"/>
              </a:ext>
            </a:extLst>
          </p:cNvPr>
          <p:cNvSpPr txBox="1">
            <a:spLocks/>
          </p:cNvSpPr>
          <p:nvPr/>
        </p:nvSpPr>
        <p:spPr>
          <a:xfrm>
            <a:off x="8067383" y="4809617"/>
            <a:ext cx="697990" cy="29242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B125A5-C883-1545-B98E-2FB8A43DBD5D}" type="slidenum"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14</a:t>
            </a:fld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xmlns="" id="{487FC584-C5D6-E680-8296-42A5258DB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1261810"/>
            <a:ext cx="6172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3600" b="1" dirty="0">
                <a:solidFill>
                  <a:schemeClr val="tx2"/>
                </a:solidFill>
                <a:cs typeface="Arial" panose="020B0604020202020204" pitchFamily="34" charset="0"/>
              </a:rPr>
              <a:t>www.bavcompany.ru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ru-RU" sz="1800" b="1" dirty="0"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>
                <a:cs typeface="Arial" panose="020B0604020202020204" pitchFamily="34" charset="0"/>
              </a:rPr>
              <a:t>ООО «Компания Би Эй Ви»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cs typeface="Arial" panose="020B0604020202020204" pitchFamily="34" charset="0"/>
              </a:rPr>
              <a:t>+7 (495) 221 04 33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cs typeface="Arial" panose="020B0604020202020204" pitchFamily="34" charset="0"/>
              </a:rPr>
              <a:t>info@bavcompany.ru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Ахмедьяров Радий </a:t>
            </a:r>
            <a:r>
              <a:rPr lang="ru-RU" altLang="ru-RU" sz="1800" dirty="0" err="1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Равильевич</a:t>
            </a:r>
            <a:endParaRPr lang="ru-RU" altLang="ru-RU" sz="1800" i="1" dirty="0">
              <a:solidFill>
                <a:srgbClr val="00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Главный </a:t>
            </a:r>
            <a:r>
              <a:rPr lang="ru-RU" altLang="ru-RU" sz="1800" dirty="0" smtClean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технолог / начальник лаборатории</a:t>
            </a:r>
            <a:endParaRPr lang="ru-RU" altLang="ru-RU" sz="1800" dirty="0">
              <a:solidFill>
                <a:srgbClr val="00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cs typeface="Arial" panose="020B0604020202020204" pitchFamily="34" charset="0"/>
              </a:rPr>
              <a:t>Моб. +7 926 092-92-43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cs typeface="Arial" panose="020B0604020202020204" pitchFamily="34" charset="0"/>
              </a:rPr>
              <a:t>radiy@bavcompany.ru</a:t>
            </a:r>
            <a:endParaRPr lang="ru-RU" altLang="ru-RU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6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93540" y="312457"/>
            <a:ext cx="7704856" cy="480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srgbClr val="D1282E"/>
              </a:solidFill>
              <a:latin typeface="Arial"/>
            </a:endParaRPr>
          </a:p>
        </p:txBody>
      </p:sp>
      <p:sp>
        <p:nvSpPr>
          <p:cNvPr id="14" name="Content Placeholder 1"/>
          <p:cNvSpPr>
            <a:spLocks noGrp="1"/>
          </p:cNvSpPr>
          <p:nvPr>
            <p:ph sz="half" idx="1"/>
          </p:nvPr>
        </p:nvSpPr>
        <p:spPr>
          <a:xfrm>
            <a:off x="323528" y="3759883"/>
            <a:ext cx="8352928" cy="1674365"/>
          </a:xfrm>
        </p:spPr>
        <p:txBody>
          <a:bodyPr>
            <a:no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000" dirty="0">
                <a:solidFill>
                  <a:schemeClr val="bg1"/>
                </a:solidFill>
              </a:rPr>
              <a:t>Разметка местоположения разреза от оси шва расширения</a:t>
            </a:r>
            <a:r>
              <a:rPr lang="en-AU" altLang="ru-RU" sz="2000" dirty="0">
                <a:solidFill>
                  <a:schemeClr val="bg1"/>
                </a:solidFill>
              </a:rPr>
              <a:t> </a:t>
            </a:r>
            <a:endParaRPr lang="en-GB" altLang="ru-RU" sz="2000" dirty="0">
              <a:solidFill>
                <a:schemeClr val="bg1"/>
              </a:solidFill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B7752D1-50B8-0649-A47A-1FB3761B412F}"/>
              </a:ext>
            </a:extLst>
          </p:cNvPr>
          <p:cNvSpPr txBox="1">
            <a:spLocks/>
          </p:cNvSpPr>
          <p:nvPr/>
        </p:nvSpPr>
        <p:spPr>
          <a:xfrm>
            <a:off x="2202592" y="41461"/>
            <a:ext cx="6651696" cy="101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cap="none" spc="0" dirty="0">
                <a:solidFill>
                  <a:schemeClr val="tx1"/>
                </a:solidFill>
                <a:latin typeface="+mn-lt"/>
              </a:rPr>
              <a:t>Контроль качества и лабораторное оборудование</a:t>
            </a: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FBB1E04B-B28E-E3F5-7CEF-614BBA9010BB}"/>
              </a:ext>
            </a:extLst>
          </p:cNvPr>
          <p:cNvSpPr txBox="1">
            <a:spLocks/>
          </p:cNvSpPr>
          <p:nvPr/>
        </p:nvSpPr>
        <p:spPr>
          <a:xfrm>
            <a:off x="8067383" y="4809617"/>
            <a:ext cx="697990" cy="29242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B125A5-C883-1545-B98E-2FB8A43DBD5D}" type="slidenum"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</a:t>
            </a:fld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DC644F9-496A-8B15-21DC-02D16CFC33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511"/>
            <a:ext cx="7174486" cy="478299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45334" y="4164332"/>
            <a:ext cx="2347361" cy="36730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Линейка современного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1867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93540" y="312457"/>
            <a:ext cx="7704856" cy="480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srgbClr val="D1282E"/>
              </a:solidFill>
              <a:latin typeface="Arial"/>
            </a:endParaRPr>
          </a:p>
        </p:txBody>
      </p:sp>
      <p:sp>
        <p:nvSpPr>
          <p:cNvPr id="14" name="Content Placeholder 1"/>
          <p:cNvSpPr>
            <a:spLocks noGrp="1"/>
          </p:cNvSpPr>
          <p:nvPr>
            <p:ph sz="half" idx="1"/>
          </p:nvPr>
        </p:nvSpPr>
        <p:spPr>
          <a:xfrm>
            <a:off x="323528" y="3759883"/>
            <a:ext cx="8352928" cy="1674365"/>
          </a:xfrm>
        </p:spPr>
        <p:txBody>
          <a:bodyPr>
            <a:no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000" dirty="0">
                <a:solidFill>
                  <a:schemeClr val="bg1"/>
                </a:solidFill>
              </a:rPr>
              <a:t>Разметка местоположения разреза от оси шва расширения</a:t>
            </a:r>
            <a:r>
              <a:rPr lang="en-AU" altLang="ru-RU" sz="2000" dirty="0">
                <a:solidFill>
                  <a:schemeClr val="bg1"/>
                </a:solidFill>
              </a:rPr>
              <a:t> </a:t>
            </a:r>
            <a:endParaRPr lang="en-GB" altLang="ru-RU" sz="2000" dirty="0">
              <a:solidFill>
                <a:schemeClr val="bg1"/>
              </a:solidFill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B7752D1-50B8-0649-A47A-1FB3761B412F}"/>
              </a:ext>
            </a:extLst>
          </p:cNvPr>
          <p:cNvSpPr txBox="1">
            <a:spLocks/>
          </p:cNvSpPr>
          <p:nvPr/>
        </p:nvSpPr>
        <p:spPr>
          <a:xfrm>
            <a:off x="2202592" y="41461"/>
            <a:ext cx="6651696" cy="101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cap="none" spc="0" dirty="0">
                <a:solidFill>
                  <a:schemeClr val="tx1"/>
                </a:solidFill>
                <a:latin typeface="+mn-lt"/>
              </a:rPr>
              <a:t>Контроль качества и лабораторное оборудование</a:t>
            </a: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FBB1E04B-B28E-E3F5-7CEF-614BBA9010BB}"/>
              </a:ext>
            </a:extLst>
          </p:cNvPr>
          <p:cNvSpPr txBox="1">
            <a:spLocks/>
          </p:cNvSpPr>
          <p:nvPr/>
        </p:nvSpPr>
        <p:spPr>
          <a:xfrm>
            <a:off x="8067383" y="4809617"/>
            <a:ext cx="697990" cy="29242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B125A5-C883-1545-B98E-2FB8A43DBD5D}" type="slidenum"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</a:t>
            </a:fld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0DDC893-DE8B-5EE3-E7BE-258CC351E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79875" y="-565527"/>
            <a:ext cx="4729152" cy="66889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88902" y="2778924"/>
            <a:ext cx="2265598" cy="36730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Аккредитация по ГОСТ </a:t>
            </a:r>
            <a:r>
              <a:rPr lang="en-US" sz="2400" b="1" cap="none" dirty="0" smtClean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ISO </a:t>
            </a:r>
            <a:r>
              <a:rPr lang="ru-RU" sz="2400" b="1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17025-2019</a:t>
            </a:r>
          </a:p>
        </p:txBody>
      </p:sp>
    </p:spTree>
    <p:extLst>
      <p:ext uri="{BB962C8B-B14F-4D97-AF65-F5344CB8AC3E}">
        <p14:creationId xmlns:p14="http://schemas.microsoft.com/office/powerpoint/2010/main" val="175004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824" y="983769"/>
            <a:ext cx="3797535" cy="367302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Цели и задачи </a:t>
            </a:r>
            <a:r>
              <a:rPr lang="ru-RU" sz="2400" b="1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лаборатории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93540" y="312457"/>
            <a:ext cx="7704856" cy="480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srgbClr val="D1282E"/>
              </a:solidFill>
              <a:latin typeface="Arial"/>
            </a:endParaRPr>
          </a:p>
        </p:txBody>
      </p:sp>
      <p:sp>
        <p:nvSpPr>
          <p:cNvPr id="14" name="Content Placeholder 1"/>
          <p:cNvSpPr>
            <a:spLocks noGrp="1"/>
          </p:cNvSpPr>
          <p:nvPr>
            <p:ph sz="half" idx="1"/>
          </p:nvPr>
        </p:nvSpPr>
        <p:spPr>
          <a:xfrm>
            <a:off x="323528" y="3759883"/>
            <a:ext cx="8352928" cy="1674365"/>
          </a:xfrm>
        </p:spPr>
        <p:txBody>
          <a:bodyPr>
            <a:no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000" dirty="0">
                <a:solidFill>
                  <a:schemeClr val="bg1"/>
                </a:solidFill>
              </a:rPr>
              <a:t>Разметка местоположения разреза от оси шва расширения</a:t>
            </a:r>
            <a:r>
              <a:rPr lang="en-AU" altLang="ru-RU" sz="2000" dirty="0">
                <a:solidFill>
                  <a:schemeClr val="bg1"/>
                </a:solidFill>
              </a:rPr>
              <a:t> </a:t>
            </a:r>
            <a:endParaRPr lang="en-GB" altLang="ru-RU" sz="2000" dirty="0">
              <a:solidFill>
                <a:schemeClr val="bg1"/>
              </a:solidFill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06E27CFF-5F02-06FE-E73B-32B29DE06215}"/>
              </a:ext>
            </a:extLst>
          </p:cNvPr>
          <p:cNvSpPr txBox="1">
            <a:spLocks/>
          </p:cNvSpPr>
          <p:nvPr/>
        </p:nvSpPr>
        <p:spPr>
          <a:xfrm>
            <a:off x="209159" y="4427648"/>
            <a:ext cx="4093592" cy="367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Испытания смесей и образцов</a:t>
            </a:r>
          </a:p>
          <a:p>
            <a:endParaRPr lang="ru-RU" sz="800" cap="none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Проведение практических семинаров</a:t>
            </a:r>
          </a:p>
          <a:p>
            <a:endParaRPr lang="ru-RU" sz="800" cap="none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Show-room</a:t>
            </a:r>
            <a:endParaRPr lang="ru-RU" sz="2000" cap="none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800" cap="none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Аттестация и калибровка оборудования</a:t>
            </a:r>
          </a:p>
          <a:p>
            <a:endParaRPr lang="ru-RU" sz="800" cap="none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Тестирование нового лабораторного оборудования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B836ED30-CF70-A455-1416-1C2891B6B015}"/>
              </a:ext>
            </a:extLst>
          </p:cNvPr>
          <p:cNvSpPr txBox="1">
            <a:spLocks/>
          </p:cNvSpPr>
          <p:nvPr/>
        </p:nvSpPr>
        <p:spPr>
          <a:xfrm>
            <a:off x="2202592" y="41461"/>
            <a:ext cx="6651696" cy="101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cap="none" spc="0" dirty="0">
                <a:solidFill>
                  <a:schemeClr val="tx1"/>
                </a:solidFill>
                <a:latin typeface="+mn-lt"/>
              </a:rPr>
              <a:t>Контроль качества и лабораторное оборудование</a:t>
            </a:r>
          </a:p>
        </p:txBody>
      </p:sp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xmlns="" id="{719B6145-4CDA-CEB6-712F-23914220E80D}"/>
              </a:ext>
            </a:extLst>
          </p:cNvPr>
          <p:cNvSpPr txBox="1">
            <a:spLocks/>
          </p:cNvSpPr>
          <p:nvPr/>
        </p:nvSpPr>
        <p:spPr>
          <a:xfrm>
            <a:off x="8067383" y="4809617"/>
            <a:ext cx="697990" cy="29242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B125A5-C883-1545-B98E-2FB8A43DBD5D}" type="slidenum"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6697C05-23FE-7E21-2195-44438C2FF3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5432" y="0"/>
            <a:ext cx="52232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93540" y="312457"/>
            <a:ext cx="7704856" cy="480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srgbClr val="D1282E"/>
              </a:solidFill>
              <a:latin typeface="Arial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F0261F34-219B-D241-4B97-543F589DDF9D}"/>
              </a:ext>
            </a:extLst>
          </p:cNvPr>
          <p:cNvSpPr txBox="1">
            <a:spLocks/>
          </p:cNvSpPr>
          <p:nvPr/>
        </p:nvSpPr>
        <p:spPr>
          <a:xfrm>
            <a:off x="2202592" y="41461"/>
            <a:ext cx="6651696" cy="101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cap="none" spc="0" dirty="0">
                <a:solidFill>
                  <a:schemeClr val="tx1"/>
                </a:solidFill>
                <a:latin typeface="+mn-lt"/>
              </a:rPr>
              <a:t>Контроль качества и лабораторное оборудование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A1B9F871-0BCF-455A-B460-7758091801C8}"/>
              </a:ext>
            </a:extLst>
          </p:cNvPr>
          <p:cNvSpPr txBox="1">
            <a:spLocks/>
          </p:cNvSpPr>
          <p:nvPr/>
        </p:nvSpPr>
        <p:spPr>
          <a:xfrm>
            <a:off x="8067383" y="4809617"/>
            <a:ext cx="697990" cy="29242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B125A5-C883-1545-B98E-2FB8A43DBD5D}" type="slidenum"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xmlns="" id="{DCE43603-1A83-4E1D-1557-83D469935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078" y="817023"/>
            <a:ext cx="5447209" cy="36730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Динамические и нераспространенные тесты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xmlns="" id="{8F8BA283-9A4B-95F7-EE95-E1311BC4ABC6}"/>
              </a:ext>
            </a:extLst>
          </p:cNvPr>
          <p:cNvSpPr txBox="1">
            <a:spLocks/>
          </p:cNvSpPr>
          <p:nvPr/>
        </p:nvSpPr>
        <p:spPr>
          <a:xfrm>
            <a:off x="3952241" y="4703745"/>
            <a:ext cx="4358983" cy="367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cap="none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Усталостная прочность при многократном изгибе</a:t>
            </a:r>
          </a:p>
          <a:p>
            <a:endParaRPr lang="ru-RU" sz="800" cap="none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Динамический модуль упругости и число текучести </a:t>
            </a:r>
          </a:p>
          <a:p>
            <a:endParaRPr lang="ru-RU" sz="800" cap="none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Ползучесть и прочность при непрямом растяжении (IDT) </a:t>
            </a:r>
          </a:p>
          <a:p>
            <a:endParaRPr lang="ru-RU" sz="800" cap="none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Определение усталостной и отраженной </a:t>
            </a:r>
            <a:r>
              <a:rPr lang="ru-RU" sz="1800" cap="none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трещиностойкости</a:t>
            </a:r>
            <a:r>
              <a:rPr lang="ru-RU" sz="18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800" cap="none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Overlay</a:t>
            </a:r>
            <a:r>
              <a:rPr lang="ru-RU" sz="18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Test)</a:t>
            </a:r>
          </a:p>
          <a:p>
            <a:endParaRPr lang="ru-RU" sz="800" cap="none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Определение стойкости к </a:t>
            </a:r>
            <a:r>
              <a:rPr lang="ru-RU" sz="1800" cap="none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колееобразованию</a:t>
            </a:r>
            <a:r>
              <a:rPr lang="ru-RU" sz="18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металлическим колесом в воде (Гамбургский метод)</a:t>
            </a:r>
          </a:p>
          <a:p>
            <a:endParaRPr lang="ru-RU" sz="800" cap="none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B63FC84-2FD5-D41E-42F6-2DF9922958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415" y="115631"/>
            <a:ext cx="3126919" cy="502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93540" y="312457"/>
            <a:ext cx="7704856" cy="480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srgbClr val="D1282E"/>
              </a:solidFill>
              <a:latin typeface="Arial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F0261F34-219B-D241-4B97-543F589DDF9D}"/>
              </a:ext>
            </a:extLst>
          </p:cNvPr>
          <p:cNvSpPr txBox="1">
            <a:spLocks/>
          </p:cNvSpPr>
          <p:nvPr/>
        </p:nvSpPr>
        <p:spPr>
          <a:xfrm>
            <a:off x="2202592" y="41461"/>
            <a:ext cx="6651696" cy="101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cap="none" spc="0" dirty="0">
                <a:solidFill>
                  <a:schemeClr val="tx1"/>
                </a:solidFill>
                <a:latin typeface="+mn-lt"/>
              </a:rPr>
              <a:t>Контроль качества и лабораторное оборудование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A1B9F871-0BCF-455A-B460-7758091801C8}"/>
              </a:ext>
            </a:extLst>
          </p:cNvPr>
          <p:cNvSpPr txBox="1">
            <a:spLocks/>
          </p:cNvSpPr>
          <p:nvPr/>
        </p:nvSpPr>
        <p:spPr>
          <a:xfrm>
            <a:off x="8067383" y="4809617"/>
            <a:ext cx="697990" cy="29242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B125A5-C883-1545-B98E-2FB8A43DBD5D}" type="slidenum"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xmlns="" id="{DCE43603-1A83-4E1D-1557-83D469935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827" y="466509"/>
            <a:ext cx="4724461" cy="36730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Динамические испытания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xmlns="" id="{1E2EE6AC-02F0-4BBC-C9AB-DFD7802468FD}"/>
              </a:ext>
            </a:extLst>
          </p:cNvPr>
          <p:cNvSpPr txBox="1">
            <a:spLocks/>
          </p:cNvSpPr>
          <p:nvPr/>
        </p:nvSpPr>
        <p:spPr>
          <a:xfrm>
            <a:off x="3784375" y="4646917"/>
            <a:ext cx="5132543" cy="367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cap="none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Определение усталостной и отраженной </a:t>
            </a:r>
            <a:r>
              <a:rPr lang="ru-RU" sz="1800" cap="none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трещиностойкости</a:t>
            </a:r>
            <a:r>
              <a:rPr lang="ru-RU" sz="18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800" cap="none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Overlay</a:t>
            </a:r>
            <a:r>
              <a:rPr lang="ru-RU" sz="18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Test)</a:t>
            </a:r>
          </a:p>
          <a:p>
            <a:endParaRPr lang="ru-RU" sz="800" cap="none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Динамический модуль упругости</a:t>
            </a:r>
          </a:p>
          <a:p>
            <a:endParaRPr lang="ru-RU" sz="800" cap="none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Усталостная прочность при многократном изгибе</a:t>
            </a:r>
            <a:endParaRPr lang="ru-RU" sz="1400" cap="none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1153316-2FA3-13DF-D6DF-D0E2FB8899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94970" cy="519016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6E0856B-513F-BD5F-A795-8346F08BE6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6087" y="923615"/>
            <a:ext cx="2057888" cy="253135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953942C-09EF-4906-F9BA-91DC4AA42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920" y="921493"/>
            <a:ext cx="1828147" cy="256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93540" y="312457"/>
            <a:ext cx="7704856" cy="480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srgbClr val="D1282E"/>
              </a:solidFill>
              <a:latin typeface="Arial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F0261F34-219B-D241-4B97-543F589DDF9D}"/>
              </a:ext>
            </a:extLst>
          </p:cNvPr>
          <p:cNvSpPr txBox="1">
            <a:spLocks/>
          </p:cNvSpPr>
          <p:nvPr/>
        </p:nvSpPr>
        <p:spPr>
          <a:xfrm>
            <a:off x="2202592" y="41461"/>
            <a:ext cx="6651696" cy="101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cap="none" spc="0" dirty="0">
                <a:solidFill>
                  <a:schemeClr val="tx1"/>
                </a:solidFill>
                <a:latin typeface="+mn-lt"/>
              </a:rPr>
              <a:t>Контроль качества и лабораторное оборудование</a:t>
            </a:r>
          </a:p>
        </p:txBody>
      </p:sp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xmlns="" id="{B9728458-EE3E-CD81-5B37-08757687C854}"/>
              </a:ext>
            </a:extLst>
          </p:cNvPr>
          <p:cNvSpPr txBox="1">
            <a:spLocks/>
          </p:cNvSpPr>
          <p:nvPr/>
        </p:nvSpPr>
        <p:spPr>
          <a:xfrm>
            <a:off x="8067383" y="4809617"/>
            <a:ext cx="697990" cy="29242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B125A5-C883-1545-B98E-2FB8A43DBD5D}" type="slidenum"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BA7BA04-3CEE-498D-54F5-BEF9320E4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60510"/>
            <a:ext cx="8977301" cy="479163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xmlns="" id="{2E4A9AEA-B4D2-E9D8-ABD4-1ED9E6F3B4E0}"/>
              </a:ext>
            </a:extLst>
          </p:cNvPr>
          <p:cNvSpPr txBox="1">
            <a:spLocks/>
          </p:cNvSpPr>
          <p:nvPr/>
        </p:nvSpPr>
        <p:spPr>
          <a:xfrm>
            <a:off x="3795386" y="510250"/>
            <a:ext cx="5058902" cy="367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Динамические испытания*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7A113786-DADF-38F6-90AB-DF8444669297}"/>
              </a:ext>
            </a:extLst>
          </p:cNvPr>
          <p:cNvSpPr txBox="1">
            <a:spLocks/>
          </p:cNvSpPr>
          <p:nvPr/>
        </p:nvSpPr>
        <p:spPr>
          <a:xfrm>
            <a:off x="4305402" y="1244280"/>
            <a:ext cx="4390640" cy="367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*интерфейс испытания по ГОСТ Р 58401.21-2019 </a:t>
            </a:r>
            <a:r>
              <a:rPr lang="ru-RU" sz="1800" cap="none" dirty="0" smtClean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8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Четырехточечный изгиб)</a:t>
            </a:r>
          </a:p>
        </p:txBody>
      </p:sp>
    </p:spTree>
    <p:extLst>
      <p:ext uri="{BB962C8B-B14F-4D97-AF65-F5344CB8AC3E}">
        <p14:creationId xmlns:p14="http://schemas.microsoft.com/office/powerpoint/2010/main" val="19541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2960" y="532832"/>
            <a:ext cx="5313496" cy="36730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Стандартные испытания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93540" y="312457"/>
            <a:ext cx="7704856" cy="480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srgbClr val="D1282E"/>
              </a:solidFill>
              <a:latin typeface="Arial"/>
            </a:endParaRPr>
          </a:p>
        </p:txBody>
      </p:sp>
      <p:sp>
        <p:nvSpPr>
          <p:cNvPr id="14" name="Content Placeholder 1"/>
          <p:cNvSpPr>
            <a:spLocks noGrp="1"/>
          </p:cNvSpPr>
          <p:nvPr>
            <p:ph sz="half" idx="1"/>
          </p:nvPr>
        </p:nvSpPr>
        <p:spPr>
          <a:xfrm>
            <a:off x="323528" y="3759883"/>
            <a:ext cx="8352928" cy="1674365"/>
          </a:xfrm>
        </p:spPr>
        <p:txBody>
          <a:bodyPr>
            <a:no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000" dirty="0">
                <a:solidFill>
                  <a:schemeClr val="bg1"/>
                </a:solidFill>
              </a:rPr>
              <a:t>Разметка местоположения разреза от оси шва расширения</a:t>
            </a:r>
            <a:r>
              <a:rPr lang="en-AU" altLang="ru-RU" sz="2000" dirty="0">
                <a:solidFill>
                  <a:schemeClr val="bg1"/>
                </a:solidFill>
              </a:rPr>
              <a:t> </a:t>
            </a:r>
            <a:endParaRPr lang="en-GB" altLang="ru-RU" sz="2000" dirty="0">
              <a:solidFill>
                <a:schemeClr val="bg1"/>
              </a:solidFill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B7752D1-50B8-0649-A47A-1FB3761B412F}"/>
              </a:ext>
            </a:extLst>
          </p:cNvPr>
          <p:cNvSpPr txBox="1">
            <a:spLocks/>
          </p:cNvSpPr>
          <p:nvPr/>
        </p:nvSpPr>
        <p:spPr>
          <a:xfrm>
            <a:off x="2202592" y="41461"/>
            <a:ext cx="6651696" cy="101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cap="none" spc="0" dirty="0">
                <a:solidFill>
                  <a:schemeClr val="tx1"/>
                </a:solidFill>
                <a:latin typeface="+mn-lt"/>
              </a:rPr>
              <a:t>Контроль качества и лабораторное оборудование</a:t>
            </a: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FBB1E04B-B28E-E3F5-7CEF-614BBA9010BB}"/>
              </a:ext>
            </a:extLst>
          </p:cNvPr>
          <p:cNvSpPr txBox="1">
            <a:spLocks/>
          </p:cNvSpPr>
          <p:nvPr/>
        </p:nvSpPr>
        <p:spPr>
          <a:xfrm>
            <a:off x="8067383" y="4809617"/>
            <a:ext cx="697990" cy="29242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B125A5-C883-1545-B98E-2FB8A43DBD5D}" type="slidenum"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8</a:t>
            </a:fld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19A04BD2-02AB-7366-86C6-D074DE0BD9A5}"/>
              </a:ext>
            </a:extLst>
          </p:cNvPr>
          <p:cNvSpPr txBox="1">
            <a:spLocks/>
          </p:cNvSpPr>
          <p:nvPr/>
        </p:nvSpPr>
        <p:spPr>
          <a:xfrm>
            <a:off x="3362960" y="4283393"/>
            <a:ext cx="5313496" cy="367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cap="none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cap="none" dirty="0" smtClean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Максимальная </a:t>
            </a:r>
            <a:r>
              <a:rPr lang="ru-RU" sz="18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плотность</a:t>
            </a:r>
          </a:p>
          <a:p>
            <a:r>
              <a:rPr lang="ru-RU" sz="18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Объемная плотность</a:t>
            </a:r>
          </a:p>
          <a:p>
            <a:r>
              <a:rPr lang="ru-RU" sz="18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Содержание битумного вяжущего методом </a:t>
            </a:r>
            <a:r>
              <a:rPr lang="ru-RU" sz="1800" cap="none" dirty="0" smtClean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выжигания и </a:t>
            </a:r>
            <a:r>
              <a:rPr lang="ru-RU" sz="18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методом экстрагирования</a:t>
            </a:r>
          </a:p>
          <a:p>
            <a:r>
              <a:rPr lang="ru-RU" sz="18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Зерновой состав смеси</a:t>
            </a:r>
          </a:p>
          <a:p>
            <a:r>
              <a:rPr lang="ru-RU" sz="1800" cap="none" dirty="0" smtClean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Стойкость </a:t>
            </a:r>
            <a:r>
              <a:rPr lang="ru-RU" sz="18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к </a:t>
            </a:r>
            <a:r>
              <a:rPr lang="ru-RU" sz="1800" cap="none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колееобразованию</a:t>
            </a:r>
            <a:r>
              <a:rPr lang="ru-RU" sz="18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8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Водостойкость и адгезионные свойства</a:t>
            </a:r>
          </a:p>
          <a:p>
            <a:r>
              <a:rPr lang="ru-RU" sz="18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Приготовление образцов секторным </a:t>
            </a:r>
            <a:r>
              <a:rPr lang="ru-RU" sz="1800" cap="none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компактором</a:t>
            </a:r>
            <a:endParaRPr lang="ru-RU" sz="1800" cap="none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Приготовление образцов гиратором</a:t>
            </a:r>
          </a:p>
          <a:p>
            <a:r>
              <a:rPr lang="ru-RU" sz="18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Приготовление образцов уплотнителем Маршалла</a:t>
            </a:r>
          </a:p>
          <a:p>
            <a:endParaRPr lang="ru-RU" sz="1800" cap="none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…и прочее…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9CBFB8C-F161-10AB-17E6-D915BA7745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04724" y="1100998"/>
            <a:ext cx="5143499" cy="29415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760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491092"/>
            <a:ext cx="8927933" cy="36730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Требования к </a:t>
            </a:r>
            <a:r>
              <a:rPr lang="ru-RU" sz="2400" b="1" cap="none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Superpave</a:t>
            </a:r>
            <a:r>
              <a:rPr lang="ru-RU" sz="2400" b="1" cap="none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-асфальтобетону в России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93540" y="312457"/>
            <a:ext cx="7704856" cy="480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srgbClr val="D1282E"/>
              </a:solidFill>
              <a:latin typeface="Arial"/>
            </a:endParaRPr>
          </a:p>
        </p:txBody>
      </p:sp>
      <p:sp>
        <p:nvSpPr>
          <p:cNvPr id="14" name="Content Placeholder 1"/>
          <p:cNvSpPr>
            <a:spLocks noGrp="1"/>
          </p:cNvSpPr>
          <p:nvPr>
            <p:ph sz="half" idx="1"/>
          </p:nvPr>
        </p:nvSpPr>
        <p:spPr>
          <a:xfrm>
            <a:off x="323528" y="3759883"/>
            <a:ext cx="8352928" cy="1674365"/>
          </a:xfrm>
        </p:spPr>
        <p:txBody>
          <a:bodyPr>
            <a:no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000" dirty="0">
                <a:solidFill>
                  <a:schemeClr val="bg1"/>
                </a:solidFill>
              </a:rPr>
              <a:t>Разметка местоположения разреза от оси шва расширения</a:t>
            </a:r>
            <a:r>
              <a:rPr lang="en-AU" altLang="ru-RU" sz="2000" dirty="0">
                <a:solidFill>
                  <a:schemeClr val="bg1"/>
                </a:solidFill>
              </a:rPr>
              <a:t> </a:t>
            </a:r>
            <a:endParaRPr lang="en-GB" altLang="ru-RU" sz="2000" dirty="0">
              <a:solidFill>
                <a:schemeClr val="bg1"/>
              </a:solidFill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B7752D1-50B8-0649-A47A-1FB3761B412F}"/>
              </a:ext>
            </a:extLst>
          </p:cNvPr>
          <p:cNvSpPr txBox="1">
            <a:spLocks/>
          </p:cNvSpPr>
          <p:nvPr/>
        </p:nvSpPr>
        <p:spPr>
          <a:xfrm>
            <a:off x="2202592" y="41461"/>
            <a:ext cx="6651696" cy="101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cap="none" spc="0" dirty="0">
                <a:solidFill>
                  <a:schemeClr val="tx1"/>
                </a:solidFill>
                <a:latin typeface="+mn-lt"/>
              </a:rPr>
              <a:t>Контроль качества и лабораторное оборудование</a:t>
            </a: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xmlns="" id="{FBB1E04B-B28E-E3F5-7CEF-614BBA9010BB}"/>
              </a:ext>
            </a:extLst>
          </p:cNvPr>
          <p:cNvSpPr txBox="1">
            <a:spLocks/>
          </p:cNvSpPr>
          <p:nvPr/>
        </p:nvSpPr>
        <p:spPr>
          <a:xfrm>
            <a:off x="8067383" y="4809617"/>
            <a:ext cx="697990" cy="29242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B125A5-C883-1545-B98E-2FB8A43DBD5D}" type="slidenum"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9</a:t>
            </a:fld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3F3E32A-7107-8396-7520-6778BDBCD7F6}"/>
              </a:ext>
            </a:extLst>
          </p:cNvPr>
          <p:cNvSpPr/>
          <p:nvPr/>
        </p:nvSpPr>
        <p:spPr>
          <a:xfrm>
            <a:off x="112734" y="897008"/>
            <a:ext cx="563671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Коэффициент </a:t>
            </a:r>
            <a:r>
              <a:rPr lang="ru-RU" dirty="0">
                <a:solidFill>
                  <a:srgbClr val="C00000"/>
                </a:solidFill>
              </a:rPr>
              <a:t>водостойкости </a:t>
            </a:r>
            <a:r>
              <a:rPr lang="ru-RU" sz="1600" dirty="0">
                <a:solidFill>
                  <a:schemeClr val="tx1"/>
                </a:solidFill>
              </a:rPr>
              <a:t>(ГОСТ Р 58401.18-2019 «Метод определения водостойкости и адгезионных свойств»)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Число текучести </a:t>
            </a:r>
            <a:r>
              <a:rPr lang="ru-RU" sz="1600" dirty="0" smtClean="0">
                <a:solidFill>
                  <a:schemeClr val="tx1"/>
                </a:solidFill>
              </a:rPr>
              <a:t>(ГОСТ </a:t>
            </a:r>
            <a:r>
              <a:rPr lang="ru-RU" sz="1600" dirty="0">
                <a:solidFill>
                  <a:schemeClr val="tx1"/>
                </a:solidFill>
              </a:rPr>
              <a:t>Р 58401.21-2019 «Методы определения динамического модуля упругости и числа текучести с использованием установки динамического нагружения (AMPT)», метод Б)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Ползучесть 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ru-RU" sz="1600" dirty="0" smtClean="0">
                <a:solidFill>
                  <a:schemeClr val="tx1"/>
                </a:solidFill>
              </a:rPr>
              <a:t>ГОСТ </a:t>
            </a:r>
            <a:r>
              <a:rPr lang="ru-RU" sz="1600" dirty="0">
                <a:solidFill>
                  <a:schemeClr val="tx1"/>
                </a:solidFill>
              </a:rPr>
              <a:t>Р 58401.7-2019 «Метод определения ползучести и прочности при непрямом растяжении (IDT)»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  <a:endParaRPr lang="ru-RU" sz="16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Предел прочности при непрямом растяжении 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ru-RU" sz="1600" dirty="0" smtClean="0">
                <a:solidFill>
                  <a:schemeClr val="tx1"/>
                </a:solidFill>
              </a:rPr>
              <a:t>ГОСТ </a:t>
            </a:r>
            <a:r>
              <a:rPr lang="ru-RU" sz="1600" dirty="0">
                <a:solidFill>
                  <a:schemeClr val="tx1"/>
                </a:solidFill>
              </a:rPr>
              <a:t>Р 58401.7-2019 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«…. Метод определения ползучести </a:t>
            </a:r>
            <a:r>
              <a:rPr lang="ru-RU" sz="1600" dirty="0" smtClean="0">
                <a:solidFill>
                  <a:schemeClr val="tx1"/>
                </a:solidFill>
              </a:rPr>
              <a:t>при </a:t>
            </a:r>
            <a:r>
              <a:rPr lang="ru-RU" sz="1600" dirty="0">
                <a:solidFill>
                  <a:schemeClr val="tx1"/>
                </a:solidFill>
              </a:rPr>
              <a:t>непрямом растяжении (IDT)»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  <a:endParaRPr lang="ru-RU" sz="1600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Усталостные свойства </a:t>
            </a:r>
            <a:r>
              <a:rPr lang="ru-RU" sz="1600" dirty="0" smtClean="0">
                <a:solidFill>
                  <a:schemeClr val="tx1"/>
                </a:solidFill>
              </a:rPr>
              <a:t>(ГОСТ </a:t>
            </a:r>
            <a:r>
              <a:rPr lang="ru-RU" sz="1600" dirty="0">
                <a:solidFill>
                  <a:schemeClr val="tx1"/>
                </a:solidFill>
              </a:rPr>
              <a:t>Р 58401.11-2019 «Дороги автомобильные ... Метод определения усталостной прочности при многократном изгибе»)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A61FECC-2D63-BAD5-6BCA-706ABE8397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847" y="784407"/>
            <a:ext cx="3071548" cy="20494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06BAE2E-CE33-B1C1-2935-19DFE378FB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974" y="2843828"/>
            <a:ext cx="3071421" cy="230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6496</TotalTime>
  <Words>452</Words>
  <Application>Microsoft Office PowerPoint</Application>
  <PresentationFormat>Экран (16:9)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Главная</vt:lpstr>
      <vt:lpstr>Презентация PowerPoint</vt:lpstr>
      <vt:lpstr>Линейка современного оборудования</vt:lpstr>
      <vt:lpstr>Аккредитация по ГОСТ ISO 17025-2019</vt:lpstr>
      <vt:lpstr>Цели и задачи лаборатории</vt:lpstr>
      <vt:lpstr>Динамические и нераспространенные тесты</vt:lpstr>
      <vt:lpstr>Динамические испытания</vt:lpstr>
      <vt:lpstr>Презентация PowerPoint</vt:lpstr>
      <vt:lpstr>Стандартные испытания</vt:lpstr>
      <vt:lpstr>Требования к Superpave-асфальтобетону в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устройства деформационного шва</dc:title>
  <dc:creator>Radiy</dc:creator>
  <cp:lastModifiedBy>Radiy</cp:lastModifiedBy>
  <cp:revision>22</cp:revision>
  <dcterms:created xsi:type="dcterms:W3CDTF">2022-11-29T07:05:08Z</dcterms:created>
  <dcterms:modified xsi:type="dcterms:W3CDTF">2023-06-23T07:27:08Z</dcterms:modified>
</cp:coreProperties>
</file>