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tableStyles.xml" Type="http://schemas.openxmlformats.org/officeDocument/2006/relationships/tableStyles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2" name="Shape 72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5" name="Shape 3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1" name="GroupShape 1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" name="Shape 12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4" name="Shape 1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15" name="Shape 1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6" name="Shape 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9" name="Shape 19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0" name="Shape 2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21" name="Shape 2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2" name="Shape 2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23" name="GroupShape 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" name="Shape 2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5" name="Shape 25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6" name="Shape 26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7" name="Shape 2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28" name="Shape 2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9" name="Shape 2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9" name="Shape 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" name="Shape 1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1" name="GroupShape 6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2" name="Shape 62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3" name="Shape 63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5" name="Shape 65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6" name="Shape 66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7" name="Shape 57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8" name="Shape 5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21.06.2024</a:t>
            </a:r>
          </a:p>
        </p:txBody>
      </p:sp>
      <p:sp>
        <p:nvSpPr>
          <p:cNvPr hidden="false" id="59" name="Shape 5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0" name="Shape 6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media/1.png" Type="http://schemas.openxmlformats.org/officeDocument/2006/relationships/imag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3"/>
          <a:stretch/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21.06.2024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/>
        </p:nvSpPr>
        <p:spPr>
          <a:xfrm flipH="false" flipV="false" rot="0">
            <a:off x="1175560" y="1872114"/>
            <a:ext cx="9840880" cy="280076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8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Нормативно-правовое регулирование применения БАС. Текущие проблемы и варианты решения.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endParaRPr b="true" sz="24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endParaRPr sz="2400">
              <a:solidFill>
                <a:srgbClr val="262626"/>
              </a:solidFill>
              <a:latin typeface="Times New Roman"/>
              <a:ea typeface="Times New Roman"/>
              <a:cs typeface="Times New Roman"/>
            </a:endParaRPr>
          </a:p>
          <a:p>
            <a:pPr algn="l" indent="0" marL="0"/>
            <a:r>
              <a:rPr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Александр Викторович Кайзер,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</a:rPr>
              <a:t>ООО «МИИ»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b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8" name="GroupShape 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9" name="Shape 79"/>
          <p:cNvSpPr txBox="false"/>
          <p:nvPr isPhoto="false"/>
        </p:nvSpPr>
        <p:spPr>
          <a:xfrm flipH="false" flipV="false" rot="0">
            <a:off x="399154" y="1628773"/>
            <a:ext cx="1400174" cy="67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6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Регистрация БЛА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" name="Shape 80"/>
          <p:cNvSpPr txBox="false"/>
          <p:nvPr isPhoto="false"/>
        </p:nvSpPr>
        <p:spPr>
          <a:xfrm flipH="false" flipV="false" rot="0">
            <a:off x="2418158" y="1333499"/>
            <a:ext cx="2790826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typeface="Arial"/>
              <a:buChar char="•"/>
            </a:pPr>
            <a:r>
              <a:rPr sz="1600"/>
              <a:t>Нанести номер</a:t>
            </a:r>
          </a:p>
          <a:p>
            <a:pPr indent="-285750" marL="285750">
              <a:buFont typeface="Arial"/>
              <a:buChar char="•"/>
            </a:pPr>
            <a:r>
              <a:rPr sz="1600"/>
              <a:t>Найти место полета</a:t>
            </a:r>
          </a:p>
          <a:p>
            <a:pPr indent="-285750" marL="285750">
              <a:buFont typeface="Arial"/>
              <a:buChar char="•"/>
            </a:pPr>
            <a:r>
              <a:rPr sz="1600">
                <a:solidFill>
                  <a:srgbClr val="FFFF00"/>
                </a:solidFill>
              </a:rPr>
              <a:t>Согласовать с местным </a:t>
            </a:r>
            <a:r>
              <a:rPr sz="1600">
                <a:solidFill>
                  <a:srgbClr val="FFFF00"/>
                </a:solidFill>
              </a:rPr>
              <a:t>орг.власти</a:t>
            </a:r>
            <a:r>
              <a:rPr sz="1600">
                <a:solidFill>
                  <a:srgbClr val="FFFF00"/>
                </a:solidFill>
              </a:rPr>
              <a:t> (опционально)</a:t>
            </a:r>
          </a:p>
        </p:txBody>
      </p:sp>
      <p:sp>
        <p:nvSpPr>
          <p:cNvPr hidden="false" id="81" name="Shape 81"/>
          <p:cNvSpPr txBox="false"/>
          <p:nvPr isPhoto="false"/>
        </p:nvSpPr>
        <p:spPr>
          <a:xfrm flipH="false" flipV="false" rot="0">
            <a:off x="5833466" y="1333497"/>
            <a:ext cx="2790826" cy="126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6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Представление на полёт: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buFont typeface="Arial"/>
              <a:buChar char="•"/>
            </a:pPr>
            <a:r>
              <a:rPr sz="1600">
                <a:solidFill>
                  <a:srgbClr val="FFFF00"/>
                </a:solidFill>
              </a:rPr>
              <a:t>За 3 дня для местного режима</a:t>
            </a:r>
          </a:p>
          <a:p>
            <a:pPr indent="-285750" marL="285750">
              <a:buFont typeface="Arial"/>
              <a:buChar char="•"/>
            </a:pPr>
            <a:r>
              <a:rPr sz="1600">
                <a:solidFill>
                  <a:srgbClr val="FFFF00"/>
                </a:solidFill>
              </a:rPr>
              <a:t>За 5 дней для временного режима</a:t>
            </a:r>
          </a:p>
        </p:txBody>
      </p:sp>
      <p:sp>
        <p:nvSpPr>
          <p:cNvPr hidden="false" id="82" name="Shape 82"/>
          <p:cNvSpPr txBox="false"/>
          <p:nvPr isPhoto="false"/>
        </p:nvSpPr>
        <p:spPr>
          <a:xfrm flipH="false" flipV="false" rot="0">
            <a:off x="9248775" y="1333500"/>
            <a:ext cx="2790825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4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За 2 часа до вылета: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rgbClr val="FFFF00"/>
                </a:solidFill>
              </a:rPr>
              <a:t>Позвонить в диспетчерскую</a:t>
            </a: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rgbClr val="FFFF00"/>
                </a:solidFill>
              </a:rPr>
              <a:t>Позвонить в ЕС ОРВД, передать фамилию диспетчера и номер режима</a:t>
            </a:r>
          </a:p>
        </p:txBody>
      </p:sp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9251950" y="3035300"/>
            <a:ext cx="2790825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4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За 5 минут до вылета (либо начала режима):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rgbClr val="FFFF00"/>
                </a:solidFill>
              </a:rPr>
              <a:t>Позвонить в диспетчерскую</a:t>
            </a:r>
          </a:p>
        </p:txBody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5833466" y="3038475"/>
            <a:ext cx="2790826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z="140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Перед взлетом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buFont typeface="Arial"/>
              <a:buChar char="•"/>
            </a:pPr>
            <a:r>
              <a:rPr sz="1400">
                <a:solidFill>
                  <a:srgbClr val="FFFF00"/>
                </a:solidFill>
              </a:rPr>
              <a:t>Позвонить в ЕС ОРВД</a:t>
            </a: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2418158" y="3044825"/>
            <a:ext cx="2790826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b="true" sz="1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ОСУЩЕСТВЛЕНИЕ ПОЛЕТА!!!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2418158" y="4749803"/>
            <a:ext cx="2790826" cy="1266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lstStyle>
            <a:defPPr/>
            <a:lvl1pPr algn="l" indent="0" lvl="0" marL="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/>
            <a:r>
              <a:rPr b="true" sz="1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 окончанию полета позвонить: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indent="-285750" marL="285750">
              <a:buFont typeface="Arial"/>
              <a:buChar char="•"/>
            </a:pPr>
            <a:r>
              <a:rPr b="true" sz="1400">
                <a:solidFill>
                  <a:schemeClr val="bg1"/>
                </a:solidFill>
              </a:rPr>
              <a:t>В </a:t>
            </a:r>
            <a:r>
              <a:rPr b="true" sz="1400">
                <a:solidFill>
                  <a:schemeClr val="bg1"/>
                </a:solidFill>
              </a:rPr>
              <a:t>диспетчествую</a:t>
            </a:r>
            <a:endParaRPr b="true" sz="1400">
              <a:solidFill>
                <a:schemeClr val="bg1"/>
              </a:solidFill>
            </a:endParaRPr>
          </a:p>
          <a:p>
            <a:pPr indent="-285750" marL="285750">
              <a:buFont typeface="Arial"/>
              <a:buChar char="•"/>
            </a:pPr>
            <a:r>
              <a:rPr b="true" sz="1400">
                <a:solidFill>
                  <a:schemeClr val="bg1"/>
                </a:solidFill>
              </a:rPr>
              <a:t>В ЕС ОРВД</a:t>
            </a:r>
          </a:p>
        </p:txBody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1799328" y="1966911"/>
            <a:ext cx="618828" cy="0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88" name="Shape 88"/>
          <p:cNvSpPr txBox="false"/>
          <p:nvPr isPhoto="false"/>
        </p:nvSpPr>
        <p:spPr>
          <a:xfrm flipH="false" flipV="true" rot="0">
            <a:off x="5208984" y="1966910"/>
            <a:ext cx="624482" cy="1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8624292" y="1966910"/>
            <a:ext cx="624482" cy="2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90" name="Shape 90"/>
          <p:cNvSpPr txBox="false"/>
          <p:nvPr isPhoto="false"/>
        </p:nvSpPr>
        <p:spPr>
          <a:xfrm flipH="true" flipV="false" rot="16200000">
            <a:off x="10428288" y="2816224"/>
            <a:ext cx="434975" cy="3175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91" name="Shape 91"/>
          <p:cNvSpPr txBox="false"/>
          <p:nvPr isPhoto="false"/>
        </p:nvSpPr>
        <p:spPr>
          <a:xfrm flipH="false" flipV="true" rot="10800000">
            <a:off x="8624292" y="3668712"/>
            <a:ext cx="627657" cy="3175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92" name="Shape 92"/>
          <p:cNvSpPr txBox="false"/>
          <p:nvPr isPhoto="false"/>
        </p:nvSpPr>
        <p:spPr>
          <a:xfrm flipH="false" flipV="true" rot="10800000">
            <a:off x="5208984" y="3671888"/>
            <a:ext cx="624482" cy="6350"/>
          </a:xfrm>
          <a:prstGeom prst="bentConnector3">
            <a:avLst/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  <p:sp>
        <p:nvSpPr>
          <p:cNvPr hidden="false" id="93" name="Shape 93"/>
          <p:cNvSpPr txBox="false"/>
          <p:nvPr isPhoto="false"/>
        </p:nvSpPr>
        <p:spPr>
          <a:xfrm flipH="false" flipV="true" rot="10800000">
            <a:off x="2418158" y="3678238"/>
            <a:ext cx="12700" cy="1704977"/>
          </a:xfrm>
          <a:prstGeom prst="bentConnector3">
            <a:avLst>
              <a:gd fmla="val 1800000" name="adj1"/>
            </a:avLst>
          </a:prstGeom>
          <a:ln w="19050">
            <a:solidFill>
              <a:schemeClr val="dk1"/>
            </a:solidFill>
            <a:prstDash val="solid"/>
            <a:tailEnd len="med" type="triangle" w="med"/>
          </a:ln>
        </p:spPr>
        <p:style>
          <a:lnRef idx="0"/>
          <a:fillRef idx="0">
            <a:schemeClr val="dk1"/>
          </a:fillRef>
          <a:effectRef idx="0"/>
          <a:fontRef idx="none"/>
        </p:style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chemeClr val="bg1"/>
        </a:solidFill>
      </p:bgPr>
    </p:bg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6" name="Picture 9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032884" y="0"/>
            <a:ext cx="4126229" cy="68580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7" name="GroupShape 9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8" name="Shape 9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r>
              <a:rPr b="true"/>
              <a:t>Как упростить?</a:t>
            </a:r>
          </a:p>
          <a:p>
            <a:pPr indent="-514350" marL="514350">
              <a:buFont typeface="+mn-lt"/>
              <a:buAutoNum startAt="1" type="arabicPeriod"/>
            </a:pPr>
            <a:r>
              <a:t>Установка маяков на все БЛА</a:t>
            </a:r>
          </a:p>
          <a:p>
            <a:pPr indent="-514350" marL="514350">
              <a:buFont typeface="+mn-lt"/>
              <a:buAutoNum startAt="1" type="arabicPeriod"/>
            </a:pPr>
            <a:r>
              <a:t>Обязательное страхование </a:t>
            </a:r>
            <a:r>
              <a:t>отвественности</a:t>
            </a:r>
          </a:p>
          <a:p>
            <a:pPr indent="-514350" marL="514350">
              <a:buFont typeface="+mn-lt"/>
              <a:buAutoNum startAt="1" type="arabicPeriod"/>
            </a:pPr>
            <a:r>
              <a:t>Создание СРО эксплуатантов БЛА</a:t>
            </a: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9" name="GroupShape 9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0" name="Shape 100"/>
          <p:cNvSpPr txBox="true"/>
          <p:nvPr isPhoto="false">
            <p:ph idx="1" type="body"/>
          </p:nvPr>
        </p:nvSpPr>
        <p:spPr>
          <a:xfrm flipH="false" flipV="false" rot="0">
            <a:off x="838199" y="1825625"/>
            <a:ext cx="4880485" cy="3649201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pPr indent="0" marL="0">
              <a:buNone/>
            </a:pPr>
            <a:r>
              <a:rPr b="true"/>
              <a:t>Виды СРО (по отраслям):</a:t>
            </a:r>
          </a:p>
          <a:p>
            <a:r>
              <a:t>СРО в строительстве</a:t>
            </a:r>
          </a:p>
          <a:p>
            <a:r>
              <a:t>СРО в проектировании</a:t>
            </a:r>
          </a:p>
          <a:p>
            <a:r>
              <a:t>СРО в изыскании</a:t>
            </a:r>
          </a:p>
          <a:p>
            <a:r>
              <a:t>СРО арбитражных управляющих</a:t>
            </a:r>
          </a:p>
          <a:p>
            <a:r>
              <a:t>СРО аудиторов</a:t>
            </a:r>
          </a:p>
          <a:p>
            <a:r>
              <a:t>СРО актуариев</a:t>
            </a:r>
          </a:p>
          <a:p>
            <a:r>
              <a:t>СРО оценщиков</a:t>
            </a:r>
          </a:p>
          <a:p>
            <a:r>
              <a:t>СРО управляющих компаний</a:t>
            </a:r>
          </a:p>
          <a:p>
            <a:pPr indent="0" marL="0">
              <a:buNone/>
            </a:p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6096000" y="2259986"/>
            <a:ext cx="4880485" cy="3649201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lstStyle>
            <a:defPPr/>
            <a:lvl1pPr algn="l" indent="-228600" lvl="0" marL="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-228600" lvl="1" marL="685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-228600" lvl="2" marL="1143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-228600" lvl="3" marL="1600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-228600" lvl="4" marL="2057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-228600" lvl="5" marL="2514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-228600" lvl="6" marL="29718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-228600" lvl="7" marL="34290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-228600" lvl="8" marL="38862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СРО в сфере рекламы</a:t>
            </a:r>
          </a:p>
          <a:p>
            <a:r>
              <a:t>СРО участников рынка ценных бумаг</a:t>
            </a:r>
          </a:p>
          <a:p>
            <a:r>
              <a:t>СРО кредитных кооперативов</a:t>
            </a:r>
          </a:p>
          <a:p>
            <a:r>
              <a:t>СРО кадастровых инженеров</a:t>
            </a:r>
          </a:p>
          <a:p>
            <a:r>
              <a:t>СРО в области пожарной безопасности</a:t>
            </a:r>
          </a:p>
          <a:p>
            <a:r>
              <a:t>СРО в сфере теплоснабжения</a:t>
            </a:r>
          </a:p>
          <a:p>
            <a:r>
              <a:t>СРО микрофинансовых организаций</a:t>
            </a:r>
          </a:p>
          <a:p>
            <a:r>
              <a:t>СРО операторов электронных площадок</a:t>
            </a:r>
          </a:p>
          <a:p/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indent="0" marL="0">
              <a:buNone/>
            </a:pPr>
            <a:r>
              <a:rPr b="true" sz="24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  <a:t>Основная идея СРО:</a:t>
            </a:r>
          </a:p>
          <a:p>
            <a:pPr indent="0" marL="0">
              <a:buNone/>
            </a:pPr>
            <a:endParaRPr b="true" sz="2400">
              <a:solidFill>
                <a:srgbClr val="2021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sz="24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  <a:t>ереложить контрольные и надзорные функции за деятельностью субъектов с государства на самих участников рынка. </a:t>
            </a:r>
          </a:p>
          <a:p>
            <a:endParaRPr sz="2400">
              <a:solidFill>
                <a:srgbClr val="202122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sz="24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</a:rPr>
              <a:t>С государства снимаются явно избыточные контрольные функции, а фокус смещается в сторону надзора за результатом деятельности.</a:t>
            </a:r>
            <a:endParaRPr sz="2400">
              <a:latin typeface="Calibri"/>
              <a:ea typeface="Calibri"/>
              <a:cs typeface="Calibri"/>
            </a:endParaRPr>
          </a:p>
          <a:p>
            <a:pPr indent="0" marL="0">
              <a:buNone/>
            </a:p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4" name="GroupShape 1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757084" y="1740310"/>
            <a:ext cx="10628671" cy="415498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Функции СРО эксплуатантов БЛА</a:t>
            </a:r>
            <a:endParaRPr b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Разработка требований к эксплуатантам БЛА.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Принятие мер дисциплинарного воздействия в отношении своих членов с целью соблюдения требований.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Осуществление анализа деятельности своих членов.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Представление интересов членов саморегулируемой организации в их отношениях с органами государственной власти и органами местного самоуправления.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Организация профессионального обучения и аттестации работников членов саморегулируемой 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MyOffice-CoreFramework-Android/33-1224.848.9354.852.1@c335a14a5742481cc8f26ecdf1133f38a1c9a55e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2024-06-21T04:49:20Z</dcterms:modified>
</cp:coreProperties>
</file>