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9" r:id="rId9"/>
    <p:sldId id="263" r:id="rId10"/>
    <p:sldId id="261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8DD06-0C9A-40D8-9737-4799A5EF0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00C2D3-A768-4E59-855A-D997F8C9C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5AF04-2833-4062-891D-F1F5CEEA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02423-5D4B-4EDE-99BB-150ACF48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C8CD7-7967-4DE9-B1E3-4F580729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B8E93-3031-428B-8C68-CB26B42C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DDDE-5B66-4949-90A3-0F383F6FD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DEBF3E-3590-4C21-BC6A-604A92AC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F4A1-D0DA-4BBF-AB12-182DB098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D5EB8-3F86-49D9-B5FD-DE5EF03F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1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AB3DB7-E6BB-4A6C-BEAE-FCC1EE8DE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99216F-C589-4001-901E-2F6587CF0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BFC64-99F2-49ED-A029-B18633AA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78A76-BEBB-4D18-9B82-D62F6458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ADB64-C802-43D0-B2B6-53156C32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60358-6C6F-4121-9A3B-26A287FB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DF0F5-CE54-4C3C-A841-C7E624DBD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3727C-8ED5-437A-8915-89FDBE2F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60748-6B7E-4491-84BB-96729CAA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D5784-4740-44BD-A6A6-24E19F57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972A8-EBA2-4E5A-BC31-B0BB433CB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420DFA-7100-481F-AF63-BD9999550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C6587-D961-4A7C-99F9-B82A2038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E559E3-6844-4CC8-831A-DE5E63EC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E188A-587A-4E85-8D4A-C9644000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4C242-009D-42C9-A7AA-76A05C31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3CB7A-5515-4C4B-857B-543C4F407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265CD7-215F-4CA3-9814-00C73D270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80C15F-B05D-432D-B58A-7AB8DBE7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247A2-F12E-4AC1-8542-ADC0C97E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6D9B2C-4DCF-4AD5-B612-DE879C24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66C08-390E-42D1-9401-D6CB3783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31E51-7896-40A3-8F77-E07F92EE7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7143C6-8077-4374-9520-91955B41B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8CCD0B-2142-4C19-87E4-B41249721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569071-C42B-4C77-87B7-0A0D9BE64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1EBA5-A391-4FD8-A706-B45ABF3A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4FA7D4-95DF-49E3-8CAB-861B5B24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ED6732-EAF7-4C78-A99E-3B6C30EA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F398F-30E0-4EB7-9D4C-E32E1DDD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28214B-7850-48D8-B631-E74CA865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B02195-2FBE-4530-9F4A-92B664D7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BA382-F728-4111-9EED-6CD2185E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4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2E1D9-7032-4DC5-9836-495862D5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2FD4E3-1D42-4887-9A17-C11CD9FE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594E51-702A-42C3-A6E2-65EC55B2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8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B9AEA-68AE-478B-ACA8-6B486B4A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DC5D1-2B5E-4A4B-811B-D8ADD9E35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CB71C3-5E17-4572-905E-A1DB2D8D1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E12A7-70EF-4A69-807D-1A852502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E61614-6151-4532-AC38-286DE4E0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8FC595-309F-4AB5-95AB-AC82D156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9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7683C-E695-4BAD-8D11-75E1E76C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2454FF-887A-4C89-BE1F-DB0BF9E7F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000C0B-7034-46B4-BED9-A32517934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ED09D-9128-406D-9D5D-C28D0309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19B34D-865F-4B60-8304-53CF275E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BD5906-9FF1-4752-A5E0-FF1ABFFD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0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79072-18FC-4471-BC46-C76F2C46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3C9F83-3EC2-4095-9845-F917468D3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88C9C1-43C1-4C46-8049-91E656F41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CDFB-9B25-42FF-B593-528F92EDC04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8FF5D-4212-4F77-B35F-EEBABC540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B0E08-291E-4169-BA7E-F0B4C7A5F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5316-31CB-40F7-9642-4E962F098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6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нешни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6BBCBCF7-6EE0-456C-B42D-B4E9D59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2DCD5-65E7-4E4C-A7FE-8A8F9BF3DA14}"/>
              </a:ext>
            </a:extLst>
          </p:cNvPr>
          <p:cNvSpPr txBox="1"/>
          <p:nvPr/>
        </p:nvSpPr>
        <p:spPr>
          <a:xfrm>
            <a:off x="4952097" y="62230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useo Sans Cyrl 100" panose="02000000000000000000" pitchFamily="50" charset="-52"/>
              </a:rPr>
              <a:t>Новосибирск</a:t>
            </a:r>
            <a:r>
              <a:rPr lang="en-US" dirty="0">
                <a:solidFill>
                  <a:schemeClr val="bg1"/>
                </a:solidFill>
                <a:latin typeface="Museo Sans Cyrl 100" panose="02000000000000000000" pitchFamily="50" charset="-52"/>
              </a:rPr>
              <a:t>, 2022</a:t>
            </a:r>
            <a:endParaRPr lang="ru-RU" dirty="0">
              <a:solidFill>
                <a:schemeClr val="bg1"/>
              </a:solidFill>
              <a:latin typeface="Museo Sans Cyrl 1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35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24A293-A035-4B95-91D5-ABFE654E3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86331-CF4B-4D45-B447-07C3166E34ED}"/>
              </a:ext>
            </a:extLst>
          </p:cNvPr>
          <p:cNvSpPr txBox="1"/>
          <p:nvPr/>
        </p:nvSpPr>
        <p:spPr>
          <a:xfrm>
            <a:off x="202735" y="6260831"/>
            <a:ext cx="576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550D0-1E33-4E9B-90A4-CFC418312B9D}"/>
              </a:ext>
            </a:extLst>
          </p:cNvPr>
          <p:cNvSpPr txBox="1"/>
          <p:nvPr/>
        </p:nvSpPr>
        <p:spPr>
          <a:xfrm>
            <a:off x="7159061" y="2823344"/>
            <a:ext cx="322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500" panose="02000000000000000000" pitchFamily="50" charset="-52"/>
              </a:rPr>
              <a:t>Область применения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4C3AF-A6F4-4F2C-BCCF-21BA8A786A8A}"/>
              </a:ext>
            </a:extLst>
          </p:cNvPr>
          <p:cNvSpPr txBox="1"/>
          <p:nvPr/>
        </p:nvSpPr>
        <p:spPr>
          <a:xfrm>
            <a:off x="3779755" y="1344022"/>
            <a:ext cx="8224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100" panose="02000000000000000000" pitchFamily="50" charset="-52"/>
              </a:rPr>
              <a:t>Линейка мониторинговых блоков, предназначена для контроля транспортных средств с использованием системы позиционирования ГЛОНАСС/GPS. В линейку включены все типы устройств с различными функциональными и техническими характеристиками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A2382-8FF7-43C5-9AAD-B875E559A5BE}"/>
              </a:ext>
            </a:extLst>
          </p:cNvPr>
          <p:cNvSpPr txBox="1"/>
          <p:nvPr/>
        </p:nvSpPr>
        <p:spPr>
          <a:xfrm>
            <a:off x="6857057" y="3425034"/>
            <a:ext cx="46978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Контроль таксопарка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Контроль арендованных автомобилей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Мониторинг большегрузной техники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Контроль корпоративного автопарка</a:t>
            </a:r>
          </a:p>
        </p:txBody>
      </p:sp>
    </p:spTree>
    <p:extLst>
      <p:ext uri="{BB962C8B-B14F-4D97-AF65-F5344CB8AC3E}">
        <p14:creationId xmlns:p14="http://schemas.microsoft.com/office/powerpoint/2010/main" val="138259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F21545-75CA-41D5-9EB5-6DABCCB7D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79452-2C71-41EF-9F7A-D7F9CEE7AC06}"/>
              </a:ext>
            </a:extLst>
          </p:cNvPr>
          <p:cNvSpPr txBox="1"/>
          <p:nvPr/>
        </p:nvSpPr>
        <p:spPr>
          <a:xfrm>
            <a:off x="202735" y="6260831"/>
            <a:ext cx="50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4D580-3A8B-4A79-8E1D-CE8D287191A3}"/>
              </a:ext>
            </a:extLst>
          </p:cNvPr>
          <p:cNvSpPr txBox="1"/>
          <p:nvPr/>
        </p:nvSpPr>
        <p:spPr>
          <a:xfrm>
            <a:off x="905670" y="2907319"/>
            <a:ext cx="322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500" panose="02000000000000000000" pitchFamily="50" charset="-52"/>
              </a:rPr>
              <a:t>Область применения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DC796-B6C5-4EE2-94B1-3C04C3597068}"/>
              </a:ext>
            </a:extLst>
          </p:cNvPr>
          <p:cNvSpPr txBox="1"/>
          <p:nvPr/>
        </p:nvSpPr>
        <p:spPr>
          <a:xfrm>
            <a:off x="628833" y="1329202"/>
            <a:ext cx="11115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100" panose="02000000000000000000" pitchFamily="50" charset="-52"/>
              </a:rPr>
              <a:t>В рамках направления Телеметрии мы предлагаем готовые решения на базе технологий </a:t>
            </a:r>
            <a:r>
              <a:rPr lang="ru-RU" sz="1400" dirty="0" err="1">
                <a:latin typeface="Museo Sans Cyrl 100" panose="02000000000000000000" pitchFamily="50" charset="-52"/>
              </a:rPr>
              <a:t>LoRaWAN</a:t>
            </a:r>
            <a:r>
              <a:rPr lang="ru-RU" sz="1400" dirty="0">
                <a:latin typeface="Museo Sans Cyrl 100" panose="02000000000000000000" pitchFamily="50" charset="-52"/>
              </a:rPr>
              <a:t>®, NB-</a:t>
            </a:r>
            <a:r>
              <a:rPr lang="ru-RU" sz="1400" dirty="0" err="1">
                <a:latin typeface="Museo Sans Cyrl 100" panose="02000000000000000000" pitchFamily="50" charset="-52"/>
              </a:rPr>
              <a:t>IoT</a:t>
            </a:r>
            <a:r>
              <a:rPr lang="ru-RU" sz="1400" dirty="0">
                <a:latin typeface="Museo Sans Cyrl 100" panose="02000000000000000000" pitchFamily="50" charset="-52"/>
              </a:rPr>
              <a:t> и GSM включающие в себя оконечные устройства, базовые станции </a:t>
            </a:r>
            <a:r>
              <a:rPr lang="ru-RU" sz="1400" dirty="0" err="1">
                <a:latin typeface="Museo Sans Cyrl 100" panose="02000000000000000000" pitchFamily="50" charset="-52"/>
              </a:rPr>
              <a:t>LoRaWAN</a:t>
            </a:r>
            <a:r>
              <a:rPr lang="ru-RU" sz="1400" dirty="0">
                <a:latin typeface="Museo Sans Cyrl 100" panose="02000000000000000000" pitchFamily="50" charset="-52"/>
              </a:rPr>
              <a:t>®, а также серверное и клиентское программное обеспечение. </a:t>
            </a:r>
          </a:p>
          <a:p>
            <a:endParaRPr lang="ru-RU" sz="1400" dirty="0">
              <a:latin typeface="Museo Sans Cyrl 100" panose="02000000000000000000" pitchFamily="50" charset="-52"/>
            </a:endParaRPr>
          </a:p>
          <a:p>
            <a:r>
              <a:rPr lang="ru-RU" sz="1400" dirty="0">
                <a:latin typeface="Museo Sans Cyrl 100" panose="02000000000000000000" pitchFamily="50" charset="-52"/>
              </a:rPr>
              <a:t>Наши решения объединяют эффективное использование ресурсов, </a:t>
            </a:r>
          </a:p>
          <a:p>
            <a:r>
              <a:rPr lang="ru-RU" sz="1400" dirty="0">
                <a:latin typeface="Museo Sans Cyrl 100" panose="02000000000000000000" pitchFamily="50" charset="-52"/>
              </a:rPr>
              <a:t>высокое качество оборудования и удобство для конечного пользователя.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9E6BA-65F9-43E2-9EB6-6188A38DF2D5}"/>
              </a:ext>
            </a:extLst>
          </p:cNvPr>
          <p:cNvSpPr txBox="1"/>
          <p:nvPr/>
        </p:nvSpPr>
        <p:spPr>
          <a:xfrm>
            <a:off x="628833" y="3509009"/>
            <a:ext cx="46978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Комплексные системы «Умный город»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Учёт ресурсов ЖКХ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Автоматизированные системы на производстве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Мониторинг состояния перевозимых грузов</a:t>
            </a:r>
          </a:p>
        </p:txBody>
      </p:sp>
    </p:spTree>
    <p:extLst>
      <p:ext uri="{BB962C8B-B14F-4D97-AF65-F5344CB8AC3E}">
        <p14:creationId xmlns:p14="http://schemas.microsoft.com/office/powerpoint/2010/main" val="260967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FC1621-F021-4F15-A838-8434A13E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3E66A-46CA-4DB9-B75D-B740C417B7EE}"/>
              </a:ext>
            </a:extLst>
          </p:cNvPr>
          <p:cNvSpPr txBox="1"/>
          <p:nvPr/>
        </p:nvSpPr>
        <p:spPr>
          <a:xfrm>
            <a:off x="202735" y="6260831"/>
            <a:ext cx="541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0DDD9-E6F5-480E-9F20-45F8DD9A296B}"/>
              </a:ext>
            </a:extLst>
          </p:cNvPr>
          <p:cNvSpPr txBox="1"/>
          <p:nvPr/>
        </p:nvSpPr>
        <p:spPr>
          <a:xfrm>
            <a:off x="6555054" y="2865289"/>
            <a:ext cx="322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500" panose="02000000000000000000" pitchFamily="50" charset="-52"/>
              </a:rPr>
              <a:t>Область применения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5FA9B-D738-4147-AF76-07E06136667E}"/>
              </a:ext>
            </a:extLst>
          </p:cNvPr>
          <p:cNvSpPr txBox="1"/>
          <p:nvPr/>
        </p:nvSpPr>
        <p:spPr>
          <a:xfrm>
            <a:off x="721453" y="1318855"/>
            <a:ext cx="1102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100" panose="02000000000000000000" pitchFamily="50" charset="-52"/>
              </a:rPr>
              <a:t>Серия Вега Smart - это многообразие сенсоров, датчиков и устройств, своевременно оповещающих об изменениях в окружающем пространстве. Вега Smart позволяет построить систему "Умный дом" на основе технологии </a:t>
            </a:r>
            <a:r>
              <a:rPr lang="ru-RU" sz="1400" dirty="0" err="1">
                <a:latin typeface="Museo Sans Cyrl 100" panose="02000000000000000000" pitchFamily="50" charset="-52"/>
              </a:rPr>
              <a:t>LoRaWAN</a:t>
            </a:r>
            <a:r>
              <a:rPr lang="ru-RU" sz="1400" dirty="0">
                <a:latin typeface="Museo Sans Cyrl 100" panose="02000000000000000000" pitchFamily="50" charset="-52"/>
              </a:rPr>
              <a:t>®.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D7B7F-8981-43A0-8537-4B8DAB22B978}"/>
              </a:ext>
            </a:extLst>
          </p:cNvPr>
          <p:cNvSpPr txBox="1"/>
          <p:nvPr/>
        </p:nvSpPr>
        <p:spPr>
          <a:xfrm>
            <a:off x="6253050" y="3466979"/>
            <a:ext cx="4697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Автоматизированные системы «Умный дом»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Охранные системы мгновенного оповещения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Системы пожарной безопасности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Мониторинг открывания/закрывания любых видов дверей или окон</a:t>
            </a:r>
          </a:p>
        </p:txBody>
      </p:sp>
    </p:spTree>
    <p:extLst>
      <p:ext uri="{BB962C8B-B14F-4D97-AF65-F5344CB8AC3E}">
        <p14:creationId xmlns:p14="http://schemas.microsoft.com/office/powerpoint/2010/main" val="232953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0F23BF-6F7E-4CE9-BBEA-F600D11DA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F15786-DA18-4C60-8925-E59B504535F4}"/>
              </a:ext>
            </a:extLst>
          </p:cNvPr>
          <p:cNvSpPr txBox="1"/>
          <p:nvPr/>
        </p:nvSpPr>
        <p:spPr>
          <a:xfrm>
            <a:off x="202735" y="626083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2B806-577C-45F0-9C62-64E3FC9890A2}"/>
              </a:ext>
            </a:extLst>
          </p:cNvPr>
          <p:cNvSpPr txBox="1"/>
          <p:nvPr/>
        </p:nvSpPr>
        <p:spPr>
          <a:xfrm>
            <a:off x="721453" y="1436299"/>
            <a:ext cx="51843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100" panose="02000000000000000000" pitchFamily="50" charset="-52"/>
              </a:rPr>
              <a:t>Качество производимой продукции подтверждено необходимыми сертификатами соответствия. В 2020-м году компания получила государственную аккредитацию в области IT. В 2021 году Вега-Абсолют успешно прошла сертификационный аудит системы менеджмента качества по требованиям международного стандарта IATF 16949:2016</a:t>
            </a:r>
          </a:p>
        </p:txBody>
      </p:sp>
    </p:spTree>
    <p:extLst>
      <p:ext uri="{BB962C8B-B14F-4D97-AF65-F5344CB8AC3E}">
        <p14:creationId xmlns:p14="http://schemas.microsoft.com/office/powerpoint/2010/main" val="87227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92A960-5089-4946-B7E8-4D5DD1881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B06AED-6D48-4047-B0D7-DEB923ACC64E}"/>
              </a:ext>
            </a:extLst>
          </p:cNvPr>
          <p:cNvSpPr txBox="1"/>
          <p:nvPr/>
        </p:nvSpPr>
        <p:spPr>
          <a:xfrm>
            <a:off x="202735" y="6260831"/>
            <a:ext cx="553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1B960-A0E7-4378-A04B-FEEA81BE0145}"/>
              </a:ext>
            </a:extLst>
          </p:cNvPr>
          <p:cNvSpPr txBox="1"/>
          <p:nvPr/>
        </p:nvSpPr>
        <p:spPr>
          <a:xfrm>
            <a:off x="4707673" y="1205295"/>
            <a:ext cx="2776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seo Sans Cyrl 100" panose="02000000000000000000" pitchFamily="50" charset="-52"/>
              </a:rPr>
              <a:t>Наша компания не только производит электронное оборудование высокого качества, но и разрабатывает совершенно новые технологии и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92759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4F947-3458-4838-8C0D-6A344FD0E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B4F8BF-6E36-47CC-BC36-23CBD43DC5CE}"/>
              </a:ext>
            </a:extLst>
          </p:cNvPr>
          <p:cNvSpPr txBox="1"/>
          <p:nvPr/>
        </p:nvSpPr>
        <p:spPr>
          <a:xfrm>
            <a:off x="202735" y="6260831"/>
            <a:ext cx="550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021CF-07B5-49B0-B8E3-171B559DED88}"/>
              </a:ext>
            </a:extLst>
          </p:cNvPr>
          <p:cNvSpPr txBox="1"/>
          <p:nvPr/>
        </p:nvSpPr>
        <p:spPr>
          <a:xfrm>
            <a:off x="8850384" y="1979802"/>
            <a:ext cx="3036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Устройства для реализации системы взимания платы с грузовиков свыше 12 тонн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solidFill>
                <a:schemeClr val="bg1"/>
              </a:solidFill>
              <a:latin typeface="Museo Sans Cyrl 5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На Вега-Абсолют произведено более 750 000 высокотехнологичных устройств системы «Платон» 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solidFill>
                <a:schemeClr val="bg1"/>
              </a:solidFill>
              <a:latin typeface="Museo Sans Cyrl 5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Каждое устройство имеет блок криптографической защиты</a:t>
            </a:r>
          </a:p>
        </p:txBody>
      </p:sp>
    </p:spTree>
    <p:extLst>
      <p:ext uri="{BB962C8B-B14F-4D97-AF65-F5344CB8AC3E}">
        <p14:creationId xmlns:p14="http://schemas.microsoft.com/office/powerpoint/2010/main" val="276066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2FBFF7-38AA-455E-9109-3E8A5A8D0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DBCAF-704F-44B8-AFFE-BED2E2ABCABB}"/>
              </a:ext>
            </a:extLst>
          </p:cNvPr>
          <p:cNvSpPr txBox="1"/>
          <p:nvPr/>
        </p:nvSpPr>
        <p:spPr>
          <a:xfrm>
            <a:off x="202735" y="6260831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5E282-A730-49CC-AA3F-3F766956040A}"/>
              </a:ext>
            </a:extLst>
          </p:cNvPr>
          <p:cNvSpPr txBox="1"/>
          <p:nvPr/>
        </p:nvSpPr>
        <p:spPr>
          <a:xfrm>
            <a:off x="906011" y="1610686"/>
            <a:ext cx="6291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500" panose="02000000000000000000" pitchFamily="50" charset="-52"/>
              </a:rPr>
              <a:t>Все автомобили каршеринга «</a:t>
            </a:r>
            <a:r>
              <a:rPr lang="ru-RU" sz="1400" dirty="0" err="1">
                <a:latin typeface="Museo Sans Cyrl 500" panose="02000000000000000000" pitchFamily="50" charset="-52"/>
              </a:rPr>
              <a:t>Яндекс.Драйв</a:t>
            </a:r>
            <a:r>
              <a:rPr lang="ru-RU" sz="1400" dirty="0">
                <a:latin typeface="Museo Sans Cyrl 500" panose="02000000000000000000" pitchFamily="50" charset="-52"/>
              </a:rPr>
              <a:t>» оснащены устройствами для мониторинга производства ООО «Вега-Абсолют»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5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500" panose="02000000000000000000" pitchFamily="50" charset="-52"/>
              </a:rPr>
              <a:t>Специально для проекта была разработана новая модель охранно-мониторингового блока</a:t>
            </a:r>
          </a:p>
        </p:txBody>
      </p:sp>
    </p:spTree>
    <p:extLst>
      <p:ext uri="{BB962C8B-B14F-4D97-AF65-F5344CB8AC3E}">
        <p14:creationId xmlns:p14="http://schemas.microsoft.com/office/powerpoint/2010/main" val="76325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81DC1-B586-4D99-A334-EFCB230BB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44503-730A-4C8D-B156-3C3023A0BF66}"/>
              </a:ext>
            </a:extLst>
          </p:cNvPr>
          <p:cNvSpPr txBox="1"/>
          <p:nvPr/>
        </p:nvSpPr>
        <p:spPr>
          <a:xfrm>
            <a:off x="202735" y="6260831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2C947-E6DA-4DF0-9AF7-CB667857A837}"/>
              </a:ext>
            </a:extLst>
          </p:cNvPr>
          <p:cNvSpPr txBox="1"/>
          <p:nvPr/>
        </p:nvSpPr>
        <p:spPr>
          <a:xfrm>
            <a:off x="654341" y="1845578"/>
            <a:ext cx="38505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Многофункциональный навигационный терминал (МНТ) для пассажирского транспорта сочетает в себе функции навигационной системы, контроля пассажиропотока, контроля следования по маршруту и видеонаблюдения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solidFill>
                <a:schemeClr val="bg1"/>
              </a:solidFill>
              <a:latin typeface="Museo Sans Cyrl 5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endParaRPr lang="ru-RU" sz="1400" dirty="0">
              <a:solidFill>
                <a:schemeClr val="bg1"/>
              </a:solidFill>
              <a:latin typeface="Museo Sans Cyrl 5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МНТ устанавливаются на заводах-изготовителях пассажирского транспорта (трамваи, автобусы), в том числе на автобусах </a:t>
            </a:r>
            <a:r>
              <a:rPr lang="ru-RU" sz="1400" dirty="0" err="1">
                <a:solidFill>
                  <a:schemeClr val="bg1"/>
                </a:solidFill>
                <a:latin typeface="Museo Sans Cyrl 500" panose="02000000000000000000" pitchFamily="50" charset="-52"/>
              </a:rPr>
              <a:t>Лиаз</a:t>
            </a:r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 в Москве</a:t>
            </a:r>
          </a:p>
        </p:txBody>
      </p:sp>
    </p:spTree>
    <p:extLst>
      <p:ext uri="{BB962C8B-B14F-4D97-AF65-F5344CB8AC3E}">
        <p14:creationId xmlns:p14="http://schemas.microsoft.com/office/powerpoint/2010/main" val="2148643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AF6E9-F08A-4DD1-AC37-39487B5C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4700E5-5E7B-49C7-AC33-926CE8538FC4}"/>
              </a:ext>
            </a:extLst>
          </p:cNvPr>
          <p:cNvSpPr txBox="1"/>
          <p:nvPr/>
        </p:nvSpPr>
        <p:spPr>
          <a:xfrm>
            <a:off x="202735" y="6260831"/>
            <a:ext cx="55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467E5-B5D0-4DAF-BA4C-D67EFB2A4495}"/>
              </a:ext>
            </a:extLst>
          </p:cNvPr>
          <p:cNvSpPr txBox="1"/>
          <p:nvPr/>
        </p:nvSpPr>
        <p:spPr>
          <a:xfrm>
            <a:off x="1635852" y="4890782"/>
            <a:ext cx="85903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Нашими партнерами являются такие компании как МТС, Билайн, Мегафон и другие операторы услуг связи, в том числе операторы </a:t>
            </a:r>
            <a:r>
              <a:rPr lang="ru-RU" sz="1400" dirty="0" err="1">
                <a:solidFill>
                  <a:schemeClr val="bg1"/>
                </a:solidFill>
                <a:latin typeface="Museo Sans Cyrl 500" panose="02000000000000000000" pitchFamily="50" charset="-52"/>
              </a:rPr>
              <a:t>LoRaWAN</a:t>
            </a:r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®  сетей.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Museo Sans Cyrl 500" panose="02000000000000000000" pitchFamily="50" charset="-52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Museo Sans Cyrl 500" panose="02000000000000000000" pitchFamily="50" charset="-52"/>
              </a:rPr>
              <a:t>В условиях быстро развивающегося рынка в сфере «Интернет вещей» крупнейшие операторы связи выбрали нашу компанию для реализации своих первых проектов в этой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2580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электроника, проектор, адаптер&#10;&#10;Автоматически созданное описание">
            <a:extLst>
              <a:ext uri="{FF2B5EF4-FFF2-40B4-BE49-F238E27FC236}">
                <a16:creationId xmlns:a16="http://schemas.microsoft.com/office/drawing/2014/main" id="{E0DCA60C-ABBB-4AC1-96BB-EDF2F704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EC5F5-2D07-42C1-8154-853B19EC345C}"/>
              </a:ext>
            </a:extLst>
          </p:cNvPr>
          <p:cNvSpPr txBox="1"/>
          <p:nvPr/>
        </p:nvSpPr>
        <p:spPr>
          <a:xfrm>
            <a:off x="202735" y="6260831"/>
            <a:ext cx="54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4BADB-8157-4FF1-AEA2-FED5A79021AE}"/>
              </a:ext>
            </a:extLst>
          </p:cNvPr>
          <p:cNvSpPr txBox="1"/>
          <p:nvPr/>
        </p:nvSpPr>
        <p:spPr>
          <a:xfrm>
            <a:off x="654340" y="1417739"/>
            <a:ext cx="11199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С 2019 года ООО «Вега-Абсолют» совместно с предприятием ЗАО «ГК «НАВИГАТОР» разрабатывают базовые технологии процесса производства и подготавливают производственную площадку для обеспечения изготовления и проведения тестовых испытаний опытных образцов и серийных партий радиоэлектронной продукции в рамках комплексного проекта «Разработка линейки интеллектуальных навигационных терминалов «ЭРА ГЛОНАСС», в том числе с поддержкой доставки сигнала вызова экстренных служб посредством альтернативных спутниковых каналов связи (КОСПАС-САРСАТ и IRIDIUM).</a:t>
            </a:r>
          </a:p>
        </p:txBody>
      </p:sp>
    </p:spTree>
    <p:extLst>
      <p:ext uri="{BB962C8B-B14F-4D97-AF65-F5344CB8AC3E}">
        <p14:creationId xmlns:p14="http://schemas.microsoft.com/office/powerpoint/2010/main" val="197767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7E92E1-2051-49E4-9D1A-1B9073901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8A65B-E897-42D6-92C4-F10BF1FCA9A0}"/>
              </a:ext>
            </a:extLst>
          </p:cNvPr>
          <p:cNvSpPr txBox="1"/>
          <p:nvPr/>
        </p:nvSpPr>
        <p:spPr>
          <a:xfrm>
            <a:off x="202735" y="6260831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7CDE2-55D9-4C72-BD11-40FFD77AECDC}"/>
              </a:ext>
            </a:extLst>
          </p:cNvPr>
          <p:cNvSpPr txBox="1"/>
          <p:nvPr/>
        </p:nvSpPr>
        <p:spPr>
          <a:xfrm>
            <a:off x="755009" y="1484851"/>
            <a:ext cx="7994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Компания ООО «Вега-Абсолют» имеет  более 25 лет опыта в разработке и производстве устройств для мониторинга и навигации наземного транспорта. </a:t>
            </a:r>
          </a:p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Первой в стране запустила серийное производство устройств для рынка </a:t>
            </a:r>
            <a:r>
              <a:rPr lang="ru-RU" sz="1400" dirty="0" err="1">
                <a:latin typeface="Museo Sans Cyrl 100" panose="02000000000000000000" pitchFamily="50" charset="-52"/>
              </a:rPr>
              <a:t>IoT</a:t>
            </a:r>
            <a:r>
              <a:rPr lang="ru-RU" sz="1400" dirty="0">
                <a:latin typeface="Museo Sans Cyrl 100" panose="02000000000000000000" pitchFamily="50" charset="-52"/>
              </a:rPr>
              <a:t> (Интернет вещей). На данный момент реализована полная линейка решений на основе технологий </a:t>
            </a:r>
            <a:r>
              <a:rPr lang="ru-RU" sz="1400" dirty="0" err="1">
                <a:latin typeface="Museo Sans Cyrl 100" panose="02000000000000000000" pitchFamily="50" charset="-52"/>
              </a:rPr>
              <a:t>LoRaWAN</a:t>
            </a:r>
            <a:r>
              <a:rPr lang="ru-RU" sz="1400" dirty="0">
                <a:latin typeface="Museo Sans Cyrl 100" panose="02000000000000000000" pitchFamily="50" charset="-52"/>
              </a:rPr>
              <a:t> / NB-</a:t>
            </a:r>
            <a:r>
              <a:rPr lang="ru-RU" sz="1400" dirty="0" err="1">
                <a:latin typeface="Museo Sans Cyrl 100" panose="02000000000000000000" pitchFamily="50" charset="-52"/>
              </a:rPr>
              <a:t>IoT</a:t>
            </a:r>
            <a:r>
              <a:rPr lang="ru-RU" sz="1400" dirty="0">
                <a:latin typeface="Museo Sans Cyrl 100" panose="02000000000000000000" pitchFamily="50" charset="-52"/>
              </a:rPr>
              <a:t>/ 2G / 3G / LTE, включающая оконечные устройства, базовые станции, серверное и клиентское программное обеспечение. </a:t>
            </a:r>
          </a:p>
          <a:p>
            <a:pPr algn="just"/>
            <a:endParaRPr lang="ru-RU" sz="1400" dirty="0">
              <a:latin typeface="Museo Sans Cyrl 100" panose="02000000000000000000" pitchFamily="50" charset="-52"/>
            </a:endParaRPr>
          </a:p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Кроме того, компания занимается контрактной разработкой и производством оборудования по индивидуальным заказам, осуществляя при этом поддержку на всех этапах установки и реализации готовой продукции.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91270-3AF5-4B27-A658-B000E7FB594D}"/>
              </a:ext>
            </a:extLst>
          </p:cNvPr>
          <p:cNvSpPr txBox="1"/>
          <p:nvPr/>
        </p:nvSpPr>
        <p:spPr>
          <a:xfrm>
            <a:off x="755009" y="4169625"/>
            <a:ext cx="446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С 2020-го года компания ООО «Вега-Абсолют» - системообразующая организация, имеющая региональное значение и оказывающая, в том числе, существенное влияние на занятость населения и социальную стабильность в Новосибирской области.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1C58-BB74-43A0-AD2E-6D47E8099F2D}"/>
              </a:ext>
            </a:extLst>
          </p:cNvPr>
          <p:cNvSpPr txBox="1"/>
          <p:nvPr/>
        </p:nvSpPr>
        <p:spPr>
          <a:xfrm>
            <a:off x="5721292" y="4203598"/>
            <a:ext cx="3028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Два года подряд компания становилась лауреатом премии «Лучшее малое предприятие» в категории </a:t>
            </a:r>
          </a:p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«Инновации».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EE460-FEEF-4B72-9BE5-93FA7689B8DD}"/>
              </a:ext>
            </a:extLst>
          </p:cNvPr>
          <p:cNvSpPr txBox="1"/>
          <p:nvPr/>
        </p:nvSpPr>
        <p:spPr>
          <a:xfrm>
            <a:off x="9051721" y="1602297"/>
            <a:ext cx="2541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seo Sans Cyrl 500" panose="02000000000000000000" pitchFamily="50" charset="-52"/>
              </a:rPr>
              <a:t>Компанией реализовано более 100 проектов в сферах мониторинга и построения сетей интернета вещей, налажено эффективное сотрудничество с лидерами отраслей рынков, выстроена партнерская сеть, как в России, так и за рубежом</a:t>
            </a:r>
          </a:p>
        </p:txBody>
      </p:sp>
    </p:spTree>
    <p:extLst>
      <p:ext uri="{BB962C8B-B14F-4D97-AF65-F5344CB8AC3E}">
        <p14:creationId xmlns:p14="http://schemas.microsoft.com/office/powerpoint/2010/main" val="148097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772628-03F5-4112-BB80-0858D7B40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1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9945DF7-F49A-4FE3-BE2B-B0F6BD42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DA915A-B65C-49EA-A11C-EEEF347EEFB8}"/>
              </a:ext>
            </a:extLst>
          </p:cNvPr>
          <p:cNvSpPr txBox="1"/>
          <p:nvPr/>
        </p:nvSpPr>
        <p:spPr>
          <a:xfrm>
            <a:off x="202735" y="626083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36C9A-F30D-4898-903E-D2ED00C646B0}"/>
              </a:ext>
            </a:extLst>
          </p:cNvPr>
          <p:cNvSpPr txBox="1"/>
          <p:nvPr/>
        </p:nvSpPr>
        <p:spPr>
          <a:xfrm>
            <a:off x="679508" y="1484851"/>
            <a:ext cx="11039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500" panose="02000000000000000000" pitchFamily="50" charset="-52"/>
              </a:rPr>
              <a:t>Мы работаем с производственными компаниями, фабриками, заводами, а так же мировыми дистрибьюторами по всему миру. </a:t>
            </a:r>
          </a:p>
          <a:p>
            <a:pPr algn="just"/>
            <a:r>
              <a:rPr lang="ru-RU" sz="1400" dirty="0">
                <a:latin typeface="Museo Sans Cyrl 500" panose="02000000000000000000" pitchFamily="50" charset="-52"/>
              </a:rPr>
              <a:t>Закупаем электронные компоненты для производственных нужд у стран Западной, Северо-Западной и Восточной Европы, Восточной Азии, Юго-Восточной Азии, в Соединенных Штатах Америки, которые соответствуют международным стандартам качества.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1B272-62B0-4C3C-9C55-2DFFAFBADC0A}"/>
              </a:ext>
            </a:extLst>
          </p:cNvPr>
          <p:cNvSpPr txBox="1"/>
          <p:nvPr/>
        </p:nvSpPr>
        <p:spPr>
          <a:xfrm>
            <a:off x="679507" y="3338818"/>
            <a:ext cx="27432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500" panose="02000000000000000000" pitchFamily="50" charset="-52"/>
              </a:rPr>
              <a:t>Среди наших поставщиков: </a:t>
            </a:r>
          </a:p>
          <a:p>
            <a:endParaRPr lang="ru-RU" sz="1400" dirty="0">
              <a:latin typeface="Museo Sans Cyrl 5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400" dirty="0">
                <a:latin typeface="Museo Sans Cyrl 300" panose="02000000000000000000" pitchFamily="50" charset="-52"/>
              </a:rPr>
              <a:t>Avnet, Inc </a:t>
            </a:r>
          </a:p>
          <a:p>
            <a:pPr marL="285750" indent="-285750">
              <a:buBlip>
                <a:blip r:embed="rId3"/>
              </a:buBlip>
            </a:pPr>
            <a:endParaRPr lang="en-US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400" dirty="0">
                <a:latin typeface="Museo Sans Cyrl 300" panose="02000000000000000000" pitchFamily="50" charset="-52"/>
              </a:rPr>
              <a:t>EBV </a:t>
            </a:r>
            <a:r>
              <a:rPr lang="en-US" sz="1400" dirty="0" err="1">
                <a:latin typeface="Museo Sans Cyrl 300" panose="02000000000000000000" pitchFamily="50" charset="-52"/>
              </a:rPr>
              <a:t>Elektronik</a:t>
            </a:r>
            <a:r>
              <a:rPr lang="en-US" sz="1400" dirty="0">
                <a:latin typeface="Museo Sans Cyrl 300" panose="02000000000000000000" pitchFamily="50" charset="-52"/>
              </a:rPr>
              <a:t> </a:t>
            </a:r>
          </a:p>
          <a:p>
            <a:pPr marL="285750" indent="-285750">
              <a:buBlip>
                <a:blip r:embed="rId3"/>
              </a:buBlip>
            </a:pPr>
            <a:endParaRPr lang="en-US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400" dirty="0">
                <a:latin typeface="Museo Sans Cyrl 300" panose="02000000000000000000" pitchFamily="50" charset="-52"/>
              </a:rPr>
              <a:t>Arrow Electronics </a:t>
            </a:r>
          </a:p>
          <a:p>
            <a:pPr marL="285750" indent="-285750">
              <a:buBlip>
                <a:blip r:embed="rId3"/>
              </a:buBlip>
            </a:pPr>
            <a:endParaRPr lang="en-US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400" dirty="0">
                <a:latin typeface="Museo Sans Cyrl 300" panose="02000000000000000000" pitchFamily="50" charset="-52"/>
              </a:rPr>
              <a:t>U-</a:t>
            </a:r>
            <a:r>
              <a:rPr lang="en-US" sz="1400" dirty="0" err="1">
                <a:latin typeface="Museo Sans Cyrl 300" panose="02000000000000000000" pitchFamily="50" charset="-52"/>
              </a:rPr>
              <a:t>blox</a:t>
            </a:r>
            <a:endParaRPr lang="en-US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endParaRPr lang="en-US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400" dirty="0" err="1">
                <a:latin typeface="Museo Sans Cyrl 300" panose="02000000000000000000" pitchFamily="50" charset="-52"/>
              </a:rPr>
              <a:t>Quectel</a:t>
            </a:r>
            <a:endParaRPr lang="en-US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endParaRPr lang="en-US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1400" dirty="0">
                <a:latin typeface="Museo Sans Cyrl 300" panose="02000000000000000000" pitchFamily="50" charset="-52"/>
              </a:rPr>
              <a:t>Saft </a:t>
            </a:r>
            <a:r>
              <a:rPr lang="ru-RU" sz="1400" dirty="0">
                <a:latin typeface="Museo Sans Cyrl 300" panose="02000000000000000000" pitchFamily="50" charset="-52"/>
              </a:rPr>
              <a:t>и т. д.</a:t>
            </a:r>
          </a:p>
        </p:txBody>
      </p:sp>
    </p:spTree>
    <p:extLst>
      <p:ext uri="{BB962C8B-B14F-4D97-AF65-F5344CB8AC3E}">
        <p14:creationId xmlns:p14="http://schemas.microsoft.com/office/powerpoint/2010/main" val="250805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9F6BF-D553-4F7E-8ADF-DB2742377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DBB7F-A4D1-4669-B16D-67096865034E}"/>
              </a:ext>
            </a:extLst>
          </p:cNvPr>
          <p:cNvSpPr txBox="1"/>
          <p:nvPr/>
        </p:nvSpPr>
        <p:spPr>
          <a:xfrm>
            <a:off x="202735" y="626083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D337B-9DF6-4FC4-AB81-8348D1A8B4CC}"/>
              </a:ext>
            </a:extLst>
          </p:cNvPr>
          <p:cNvSpPr txBox="1"/>
          <p:nvPr/>
        </p:nvSpPr>
        <p:spPr>
          <a:xfrm>
            <a:off x="9051721" y="1602297"/>
            <a:ext cx="2541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seo Sans Cyrl 500" panose="02000000000000000000" pitchFamily="50" charset="-52"/>
              </a:rPr>
              <a:t>Компания разрабатывает современное качественное оборудование на собственных производственных мощностях, включающих в себя новейшие высокоточные линии монтажа электронных плат ведущих мировых брендов,  оборудование для литья корпусов и изготовления пресс-форм и т.д.</a:t>
            </a:r>
          </a:p>
        </p:txBody>
      </p:sp>
    </p:spTree>
    <p:extLst>
      <p:ext uri="{BB962C8B-B14F-4D97-AF65-F5344CB8AC3E}">
        <p14:creationId xmlns:p14="http://schemas.microsoft.com/office/powerpoint/2010/main" val="36002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938602C-ED86-4DCB-99C6-93D7901BC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C7D36-EE54-4F12-8D48-DB54D7F69E12}"/>
              </a:ext>
            </a:extLst>
          </p:cNvPr>
          <p:cNvSpPr txBox="1"/>
          <p:nvPr/>
        </p:nvSpPr>
        <p:spPr>
          <a:xfrm>
            <a:off x="202735" y="6260831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22663-97DC-45AE-A1B9-F3612A74E270}"/>
              </a:ext>
            </a:extLst>
          </p:cNvPr>
          <p:cNvSpPr txBox="1"/>
          <p:nvPr/>
        </p:nvSpPr>
        <p:spPr>
          <a:xfrm>
            <a:off x="3444421" y="1372649"/>
            <a:ext cx="2651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На трех линиях SMT-монтажа производится установка компонентов на печатные платы с суммарной производительностью  440 000 компонентов в час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824D8-9FD0-437B-A429-62751450EBB1}"/>
              </a:ext>
            </a:extLst>
          </p:cNvPr>
          <p:cNvSpPr txBox="1"/>
          <p:nvPr/>
        </p:nvSpPr>
        <p:spPr>
          <a:xfrm>
            <a:off x="6526635" y="2757644"/>
            <a:ext cx="25083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Штат квалифицированных инженеров занимается разработкой корпусов, пресс-форм, электрических схем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8D18F-670F-426F-8377-5BCBC0A4FC67}"/>
              </a:ext>
            </a:extLst>
          </p:cNvPr>
          <p:cNvSpPr txBox="1"/>
          <p:nvPr/>
        </p:nvSpPr>
        <p:spPr>
          <a:xfrm>
            <a:off x="643356" y="4699263"/>
            <a:ext cx="2368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За создание и тестирование программ нижнего и верхнего уровня отвечает большая команда высококлассных  разработчиков</a:t>
            </a:r>
          </a:p>
        </p:txBody>
      </p:sp>
    </p:spTree>
    <p:extLst>
      <p:ext uri="{BB962C8B-B14F-4D97-AF65-F5344CB8AC3E}">
        <p14:creationId xmlns:p14="http://schemas.microsoft.com/office/powerpoint/2010/main" val="80304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электрон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E218688-9BF4-42C2-8DDD-F9C5A131F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B49C2-B0E1-4091-A3C5-087ADC9A1DA7}"/>
              </a:ext>
            </a:extLst>
          </p:cNvPr>
          <p:cNvSpPr txBox="1"/>
          <p:nvPr/>
        </p:nvSpPr>
        <p:spPr>
          <a:xfrm>
            <a:off x="202735" y="6260831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A93D5-A6A5-4CC0-94B0-0307D6AD030F}"/>
              </a:ext>
            </a:extLst>
          </p:cNvPr>
          <p:cNvSpPr txBox="1"/>
          <p:nvPr/>
        </p:nvSpPr>
        <p:spPr>
          <a:xfrm>
            <a:off x="618189" y="3327852"/>
            <a:ext cx="5337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На участке выводного монтажа пайку осуществляют монтажники радио электронной аппаратуры и приборов высшего разряда.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43931-A33B-4CAC-AD2C-BAB6E9FC8502}"/>
              </a:ext>
            </a:extLst>
          </p:cNvPr>
          <p:cNvSpPr txBox="1"/>
          <p:nvPr/>
        </p:nvSpPr>
        <p:spPr>
          <a:xfrm>
            <a:off x="3439487" y="5352890"/>
            <a:ext cx="27515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Участок жгутов отвечает за изготовление всевозможных жгутов, предохранителей и аксессуаров, для подключения наших устройств.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FC45C-097C-4418-9389-27499500732F}"/>
              </a:ext>
            </a:extLst>
          </p:cNvPr>
          <p:cNvSpPr txBox="1"/>
          <p:nvPr/>
        </p:nvSpPr>
        <p:spPr>
          <a:xfrm>
            <a:off x="6481894" y="2371174"/>
            <a:ext cx="51843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Оптический контроль идёт после многих операций, например после SMT-монтажа и автоматической оптической инспекции происходит проверка контроллером. После навесного монтажа, после некоторых операций сборки и после любых доработок.</a:t>
            </a:r>
          </a:p>
        </p:txBody>
      </p:sp>
    </p:spTree>
    <p:extLst>
      <p:ext uri="{BB962C8B-B14F-4D97-AF65-F5344CB8AC3E}">
        <p14:creationId xmlns:p14="http://schemas.microsoft.com/office/powerpoint/2010/main" val="348832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B6870A-C54F-4280-A356-7EDD52080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66312-97D1-414E-BF36-21E5D5B2B39B}"/>
              </a:ext>
            </a:extLst>
          </p:cNvPr>
          <p:cNvSpPr txBox="1"/>
          <p:nvPr/>
        </p:nvSpPr>
        <p:spPr>
          <a:xfrm>
            <a:off x="202735" y="626083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DC0D2-6DEE-43C9-9CD3-A86ECCB7F585}"/>
              </a:ext>
            </a:extLst>
          </p:cNvPr>
          <p:cNvSpPr txBox="1"/>
          <p:nvPr/>
        </p:nvSpPr>
        <p:spPr>
          <a:xfrm>
            <a:off x="781774" y="4823162"/>
            <a:ext cx="18657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100" panose="02000000000000000000" pitchFamily="50" charset="-52"/>
              </a:rPr>
              <a:t>Упаковка это финальный этап производственного цикла перед отгрузкой.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2C48F-1F73-41E9-939E-6BAB646AED7F}"/>
              </a:ext>
            </a:extLst>
          </p:cNvPr>
          <p:cNvSpPr txBox="1"/>
          <p:nvPr/>
        </p:nvSpPr>
        <p:spPr>
          <a:xfrm>
            <a:off x="781774" y="3382832"/>
            <a:ext cx="484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На этапе сборки происходит совмещение деталей корпуса и основной части устройства в единое целое.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3B66E-B67B-42BC-9ED3-2650522A2FF1}"/>
              </a:ext>
            </a:extLst>
          </p:cNvPr>
          <p:cNvSpPr txBox="1"/>
          <p:nvPr/>
        </p:nvSpPr>
        <p:spPr>
          <a:xfrm>
            <a:off x="6244406" y="2474891"/>
            <a:ext cx="2530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Museo Sans Cyrl 100" panose="02000000000000000000" pitchFamily="50" charset="-52"/>
              </a:rPr>
              <a:t>Все выпускаемые устройства проходят многоступенчатую проверку по отработанной инструкции.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F59CD-0850-405B-BC24-296093EDD218}"/>
              </a:ext>
            </a:extLst>
          </p:cNvPr>
          <p:cNvSpPr txBox="1"/>
          <p:nvPr/>
        </p:nvSpPr>
        <p:spPr>
          <a:xfrm>
            <a:off x="8774884" y="1520784"/>
            <a:ext cx="2936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100" panose="02000000000000000000" pitchFamily="50" charset="-52"/>
              </a:rPr>
              <a:t>Многие устройства предполагают изготовление индивидуальной оснастки для прошивки и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8194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08E00F-B427-4BB9-A91B-B07D6A23B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4246C-7919-484F-A6F6-06E44E541903}"/>
              </a:ext>
            </a:extLst>
          </p:cNvPr>
          <p:cNvSpPr txBox="1"/>
          <p:nvPr/>
        </p:nvSpPr>
        <p:spPr>
          <a:xfrm>
            <a:off x="202735" y="626083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FF5DE-6B72-4B32-921D-917AA20BD3E8}"/>
              </a:ext>
            </a:extLst>
          </p:cNvPr>
          <p:cNvSpPr txBox="1"/>
          <p:nvPr/>
        </p:nvSpPr>
        <p:spPr>
          <a:xfrm>
            <a:off x="664327" y="1581869"/>
            <a:ext cx="1036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Museo Sans Cyrl 100" panose="02000000000000000000" pitchFamily="50" charset="-52"/>
              </a:rPr>
              <a:t>Метрологическая служба организации аккредитована на право проведения поверки средств измерений геометрических величин - погрешность измерения координат и времени по спутникам ГЛОНАСС/GPS.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A9C35-F6F7-458F-9C20-81F3F92DEC14}"/>
              </a:ext>
            </a:extLst>
          </p:cNvPr>
          <p:cNvSpPr txBox="1"/>
          <p:nvPr/>
        </p:nvSpPr>
        <p:spPr>
          <a:xfrm>
            <a:off x="7709483" y="4901003"/>
            <a:ext cx="3229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Museo Sans Cyrl 500" panose="02000000000000000000" pitchFamily="50" charset="-52"/>
              </a:rPr>
              <a:t>Основной целью метрологической службы является предоставление высококачественных работ и услуг по поверке средств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361604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ED21EE-F61A-4B6A-91A4-0C2B86618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628FEB-2B53-4125-AD9D-7EB6A35B970F}"/>
              </a:ext>
            </a:extLst>
          </p:cNvPr>
          <p:cNvSpPr txBox="1"/>
          <p:nvPr/>
        </p:nvSpPr>
        <p:spPr>
          <a:xfrm>
            <a:off x="202735" y="626083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BDBDB"/>
                </a:solidFill>
                <a:latin typeface="Intro " panose="02000000000000000000" pitchFamily="50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BABAD8-D30C-4401-B613-4291D4D7B903}"/>
              </a:ext>
            </a:extLst>
          </p:cNvPr>
          <p:cNvSpPr txBox="1"/>
          <p:nvPr/>
        </p:nvSpPr>
        <p:spPr>
          <a:xfrm>
            <a:off x="1199625" y="2574440"/>
            <a:ext cx="322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500" panose="02000000000000000000" pitchFamily="50" charset="-52"/>
              </a:rPr>
              <a:t>Область применения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8CFF4-76F4-456F-B74E-C8BFBF586B96}"/>
              </a:ext>
            </a:extLst>
          </p:cNvPr>
          <p:cNvSpPr txBox="1"/>
          <p:nvPr/>
        </p:nvSpPr>
        <p:spPr>
          <a:xfrm>
            <a:off x="696286" y="1560352"/>
            <a:ext cx="890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useo Sans Cyrl 100" panose="02000000000000000000" pitchFamily="50" charset="-52"/>
              </a:rPr>
              <a:t>Видеомониторинг на транспорте расширяет рамки контроля за качеством оказываемых услуг и формирует безопасную среду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683BA-7C49-4137-9C57-95F5597FF451}"/>
              </a:ext>
            </a:extLst>
          </p:cNvPr>
          <p:cNvSpPr txBox="1"/>
          <p:nvPr/>
        </p:nvSpPr>
        <p:spPr>
          <a:xfrm>
            <a:off x="922788" y="3131121"/>
            <a:ext cx="4697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Мониторинг перевозок опасных грузов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Внутригородские и междугородние пассажироперевозки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Коммерческий видеомониторинг транспорта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Наблюдение за крупномасштабными мероприятиями и акциями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400" dirty="0">
                <a:latin typeface="Museo Sans Cyrl 300" panose="02000000000000000000" pitchFamily="50" charset="-52"/>
              </a:rPr>
              <a:t>Транспорт служб экстренного реагирования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>
              <a:latin typeface="Museo Sans Cyrl 3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12988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979</Words>
  <Application>Microsoft Office PowerPoint</Application>
  <PresentationFormat>Широкоэкранный</PresentationFormat>
  <Paragraphs>114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Intro </vt:lpstr>
      <vt:lpstr>Museo Sans Cyrl 100</vt:lpstr>
      <vt:lpstr>Museo Sans Cyrl 300</vt:lpstr>
      <vt:lpstr>Museo Sans Cyrl 500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Козик</dc:creator>
  <cp:lastModifiedBy>Елена Козик</cp:lastModifiedBy>
  <cp:revision>3</cp:revision>
  <dcterms:created xsi:type="dcterms:W3CDTF">2021-08-23T02:55:41Z</dcterms:created>
  <dcterms:modified xsi:type="dcterms:W3CDTF">2022-04-22T02:42:22Z</dcterms:modified>
</cp:coreProperties>
</file>