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3"/>
  </p:notesMasterIdLst>
  <p:handoutMasterIdLst>
    <p:handoutMasterId r:id="rId14"/>
  </p:handoutMasterIdLst>
  <p:sldIdLst>
    <p:sldId id="623" r:id="rId2"/>
    <p:sldId id="799" r:id="rId3"/>
    <p:sldId id="780" r:id="rId4"/>
    <p:sldId id="707" r:id="rId5"/>
    <p:sldId id="800" r:id="rId6"/>
    <p:sldId id="657" r:id="rId7"/>
    <p:sldId id="774" r:id="rId8"/>
    <p:sldId id="778" r:id="rId9"/>
    <p:sldId id="798" r:id="rId10"/>
    <p:sldId id="673" r:id="rId11"/>
    <p:sldId id="801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6B"/>
    <a:srgbClr val="0058AA"/>
    <a:srgbClr val="285891"/>
    <a:srgbClr val="1528AB"/>
    <a:srgbClr val="5A92D6"/>
    <a:srgbClr val="FFFFFF"/>
    <a:srgbClr val="FF0000"/>
    <a:srgbClr val="D0D8E8"/>
    <a:srgbClr val="E6E7E8"/>
    <a:srgbClr val="015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2037" autoAdjust="0"/>
  </p:normalViewPr>
  <p:slideViewPr>
    <p:cSldViewPr snapToGrid="0">
      <p:cViewPr>
        <p:scale>
          <a:sx n="101" d="100"/>
          <a:sy n="101" d="100"/>
        </p:scale>
        <p:origin x="-1128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'[Диаграмма в Microsoft PowerPoint]Лист1'!$B$13:$C$13</c:f>
              <c:strCache>
                <c:ptCount val="2"/>
                <c:pt idx="0">
                  <c:v>ВСЕГО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PowerPoint]Лист1'!$D$12:$I$12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'[Диаграмма в Microsoft PowerPoint]Лист1'!$D$13:$I$13</c:f>
              <c:numCache>
                <c:formatCode>General</c:formatCode>
                <c:ptCount val="6"/>
                <c:pt idx="0">
                  <c:v>128</c:v>
                </c:pt>
                <c:pt idx="1">
                  <c:v>327</c:v>
                </c:pt>
                <c:pt idx="2">
                  <c:v>468</c:v>
                </c:pt>
                <c:pt idx="3">
                  <c:v>516</c:v>
                </c:pt>
                <c:pt idx="4">
                  <c:v>580</c:v>
                </c:pt>
                <c:pt idx="5">
                  <c:v>629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8C4-4EEF-8727-FEF5D985E033}"/>
            </c:ext>
          </c:extLst>
        </c:ser>
        <c:ser>
          <c:idx val="1"/>
          <c:order val="1"/>
          <c:tx>
            <c:strRef>
              <c:f>'[Диаграмма в Microsoft PowerPoint]Лист1'!$B$14:$C$14</c:f>
              <c:strCache>
                <c:ptCount val="2"/>
                <c:pt idx="0">
                  <c:v>границы города</c:v>
                </c:pt>
              </c:strCache>
            </c:strRef>
          </c:tx>
          <c:spPr>
            <a:ln w="317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PowerPoint]Лист1'!$D$12:$I$12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'[Диаграмма в Microsoft PowerPoint]Лист1'!$D$14:$I$14</c:f>
              <c:numCache>
                <c:formatCode>General</c:formatCode>
                <c:ptCount val="6"/>
                <c:pt idx="0">
                  <c:v>33</c:v>
                </c:pt>
                <c:pt idx="1">
                  <c:v>63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8C4-4EEF-8727-FEF5D985E033}"/>
            </c:ext>
          </c:extLst>
        </c:ser>
        <c:ser>
          <c:idx val="2"/>
          <c:order val="2"/>
          <c:tx>
            <c:strRef>
              <c:f>'[Диаграмма в Microsoft PowerPoint]Лист1'!$B$15:$C$15</c:f>
              <c:strCache>
                <c:ptCount val="2"/>
                <c:pt idx="0">
                  <c:v>зоны ограничения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PowerPoint]Лист1'!$D$12:$I$12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'[Диаграмма в Microsoft PowerPoint]Лист1'!$D$15:$I$15</c:f>
              <c:numCache>
                <c:formatCode>General</c:formatCode>
                <c:ptCount val="6"/>
                <c:pt idx="0">
                  <c:v>77</c:v>
                </c:pt>
                <c:pt idx="1">
                  <c:v>141</c:v>
                </c:pt>
                <c:pt idx="2">
                  <c:v>208</c:v>
                </c:pt>
                <c:pt idx="3">
                  <c:v>239</c:v>
                </c:pt>
                <c:pt idx="4">
                  <c:v>278</c:v>
                </c:pt>
                <c:pt idx="5">
                  <c:v>296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8C4-4EEF-8727-FEF5D985E033}"/>
            </c:ext>
          </c:extLst>
        </c:ser>
        <c:ser>
          <c:idx val="3"/>
          <c:order val="3"/>
          <c:tx>
            <c:strRef>
              <c:f>'[Диаграмма в Microsoft PowerPoint]Лист1'!$B$16:$C$16</c:f>
              <c:strCache>
                <c:ptCount val="2"/>
                <c:pt idx="0">
                  <c:v>зоны запрета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PowerPoint]Лист1'!$D$12:$I$12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'[Диаграмма в Microsoft PowerPoint]Лист1'!$D$16:$I$16</c:f>
              <c:numCache>
                <c:formatCode>General</c:formatCode>
                <c:ptCount val="6"/>
                <c:pt idx="0">
                  <c:v>18</c:v>
                </c:pt>
                <c:pt idx="1">
                  <c:v>29</c:v>
                </c:pt>
                <c:pt idx="2">
                  <c:v>37</c:v>
                </c:pt>
                <c:pt idx="3">
                  <c:v>37</c:v>
                </c:pt>
                <c:pt idx="4">
                  <c:v>41</c:v>
                </c:pt>
                <c:pt idx="5">
                  <c:v>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8C4-4EEF-8727-FEF5D985E0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1110912"/>
        <c:axId val="231133184"/>
      </c:lineChart>
      <c:dateAx>
        <c:axId val="231110912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231133184"/>
        <c:crosses val="autoZero"/>
        <c:auto val="1"/>
        <c:lblOffset val="100"/>
        <c:baseTimeUnit val="months"/>
      </c:dateAx>
      <c:valAx>
        <c:axId val="2311331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111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777777777777778E-2"/>
          <c:y val="0.93580555175313085"/>
          <c:w val="0.9"/>
          <c:h val="6.4194374302021087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Лист1!$B$2:$C$2</c:f>
              <c:strCache>
                <c:ptCount val="2"/>
              </c:strCache>
            </c:strRef>
          </c:tx>
          <c:spPr>
            <a:ln w="31750" cap="rnd">
              <a:solidFill>
                <a:schemeClr val="accent5">
                  <a:shade val="58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Лист1!$D$1:$I$1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Лист1!$D$2:$I$2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9F6-4344-B821-B3C425A19756}"/>
            </c:ext>
          </c:extLst>
        </c:ser>
        <c:ser>
          <c:idx val="1"/>
          <c:order val="1"/>
          <c:tx>
            <c:strRef>
              <c:f>Лист1!$B$3:$C$3</c:f>
              <c:strCache>
                <c:ptCount val="2"/>
                <c:pt idx="0">
                  <c:v>ВСЕГО</c:v>
                </c:pt>
              </c:strCache>
            </c:strRef>
          </c:tx>
          <c:spPr>
            <a:ln w="31750" cap="rnd">
              <a:solidFill>
                <a:schemeClr val="accent5">
                  <a:shade val="86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Лист1!$D$1:$I$1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Лист1!$D$3:$I$3</c:f>
              <c:numCache>
                <c:formatCode>General</c:formatCode>
                <c:ptCount val="6"/>
                <c:pt idx="0">
                  <c:v>56</c:v>
                </c:pt>
                <c:pt idx="1">
                  <c:v>120</c:v>
                </c:pt>
                <c:pt idx="2">
                  <c:v>151</c:v>
                </c:pt>
                <c:pt idx="3">
                  <c:v>164</c:v>
                </c:pt>
                <c:pt idx="4">
                  <c:v>168</c:v>
                </c:pt>
                <c:pt idx="5">
                  <c:v>180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9F6-4344-B821-B3C425A19756}"/>
            </c:ext>
          </c:extLst>
        </c:ser>
        <c:ser>
          <c:idx val="2"/>
          <c:order val="2"/>
          <c:tx>
            <c:strRef>
              <c:f>Лист1!$B$4:$C$4</c:f>
              <c:strCache>
                <c:ptCount val="2"/>
                <c:pt idx="0">
                  <c:v>организации</c:v>
                </c:pt>
              </c:strCache>
            </c:strRef>
          </c:tx>
          <c:spPr>
            <a:ln w="31750" cap="rnd">
              <a:solidFill>
                <a:schemeClr val="accent5">
                  <a:tint val="86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Лист1!$D$1:$I$1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Лист1!$D$4:$I$4</c:f>
              <c:numCache>
                <c:formatCode>General</c:formatCode>
                <c:ptCount val="6"/>
                <c:pt idx="0">
                  <c:v>33</c:v>
                </c:pt>
                <c:pt idx="1">
                  <c:v>73</c:v>
                </c:pt>
                <c:pt idx="2">
                  <c:v>88</c:v>
                </c:pt>
                <c:pt idx="3">
                  <c:v>93</c:v>
                </c:pt>
                <c:pt idx="4">
                  <c:v>94</c:v>
                </c:pt>
                <c:pt idx="5">
                  <c:v>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9F6-4344-B821-B3C425A19756}"/>
            </c:ext>
          </c:extLst>
        </c:ser>
        <c:ser>
          <c:idx val="3"/>
          <c:order val="3"/>
          <c:tx>
            <c:strRef>
              <c:f>Лист1!$B$5:$C$5</c:f>
              <c:strCache>
                <c:ptCount val="2"/>
                <c:pt idx="0">
                  <c:v>частные лица</c:v>
                </c:pt>
              </c:strCache>
            </c:strRef>
          </c:tx>
          <c:spPr>
            <a:ln w="31750" cap="rnd">
              <a:solidFill>
                <a:schemeClr val="accent5">
                  <a:tint val="58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Лист1!$D$1:$I$1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Лист1!$D$5:$I$5</c:f>
              <c:numCache>
                <c:formatCode>General</c:formatCode>
                <c:ptCount val="6"/>
                <c:pt idx="0">
                  <c:v>23</c:v>
                </c:pt>
                <c:pt idx="1">
                  <c:v>47</c:v>
                </c:pt>
                <c:pt idx="2">
                  <c:v>63</c:v>
                </c:pt>
                <c:pt idx="3">
                  <c:v>71</c:v>
                </c:pt>
                <c:pt idx="4">
                  <c:v>74</c:v>
                </c:pt>
                <c:pt idx="5">
                  <c:v>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9F6-4344-B821-B3C425A197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1199872"/>
        <c:axId val="231201408"/>
      </c:lineChart>
      <c:dateAx>
        <c:axId val="231199872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231201408"/>
        <c:crosses val="autoZero"/>
        <c:auto val="1"/>
        <c:lblOffset val="100"/>
        <c:baseTimeUnit val="months"/>
      </c:dateAx>
      <c:valAx>
        <c:axId val="2312014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119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92187445319335082"/>
          <c:w val="0.99828346456692929"/>
          <c:h val="7.812554680664918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'[Диаграмма в Microsoft PowerPoint]Лист1'!$B$8:$C$8</c:f>
              <c:strCache>
                <c:ptCount val="2"/>
                <c:pt idx="0">
                  <c:v>Воздушные суда</c:v>
                </c:pt>
              </c:strCache>
            </c:strRef>
          </c:tx>
          <c:spPr>
            <a:ln w="31750" cap="rnd">
              <a:solidFill>
                <a:schemeClr val="accent5">
                  <a:shade val="76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PowerPoint]Лист1'!$D$7:$I$7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'[Диаграмма в Microsoft PowerPoint]Лист1'!$D$8:$I$8</c:f>
              <c:numCache>
                <c:formatCode>General</c:formatCode>
                <c:ptCount val="6"/>
                <c:pt idx="0">
                  <c:v>217</c:v>
                </c:pt>
                <c:pt idx="1">
                  <c:v>313</c:v>
                </c:pt>
                <c:pt idx="2">
                  <c:v>320</c:v>
                </c:pt>
                <c:pt idx="3">
                  <c:v>346</c:v>
                </c:pt>
                <c:pt idx="4">
                  <c:v>363</c:v>
                </c:pt>
                <c:pt idx="5">
                  <c:v>370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327-4988-9C7B-2A0A6A4476B2}"/>
            </c:ext>
          </c:extLst>
        </c:ser>
        <c:ser>
          <c:idx val="1"/>
          <c:order val="1"/>
          <c:tx>
            <c:strRef>
              <c:f>'[Диаграмма в Microsoft PowerPoint]Лист1'!$B$9:$C$9</c:f>
              <c:strCache>
                <c:ptCount val="2"/>
                <c:pt idx="0">
                  <c:v>БВС</c:v>
                </c:pt>
              </c:strCache>
            </c:strRef>
          </c:tx>
          <c:spPr>
            <a:ln w="31750" cap="rnd">
              <a:solidFill>
                <a:schemeClr val="accent5">
                  <a:tint val="77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PowerPoint]Лист1'!$D$7:$I$7</c:f>
              <c:numCache>
                <c:formatCode>mmm\-yy</c:formatCode>
                <c:ptCount val="6"/>
                <c:pt idx="0">
                  <c:v>43831</c:v>
                </c:pt>
                <c:pt idx="1">
                  <c:v>44166</c:v>
                </c:pt>
                <c:pt idx="2">
                  <c:v>44440</c:v>
                </c:pt>
                <c:pt idx="3">
                  <c:v>44562</c:v>
                </c:pt>
                <c:pt idx="4">
                  <c:v>44713</c:v>
                </c:pt>
                <c:pt idx="5">
                  <c:v>44835</c:v>
                </c:pt>
              </c:numCache>
            </c:numRef>
          </c:cat>
          <c:val>
            <c:numRef>
              <c:f>'[Диаграмма в Microsoft PowerPoint]Лист1'!$D$9:$I$9</c:f>
              <c:numCache>
                <c:formatCode>General</c:formatCode>
                <c:ptCount val="6"/>
                <c:pt idx="1">
                  <c:v>96</c:v>
                </c:pt>
                <c:pt idx="2">
                  <c:v>165</c:v>
                </c:pt>
                <c:pt idx="3">
                  <c:v>187</c:v>
                </c:pt>
                <c:pt idx="4">
                  <c:v>201</c:v>
                </c:pt>
                <c:pt idx="5">
                  <c:v>228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327-4988-9C7B-2A0A6A4476B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1711872"/>
        <c:axId val="231713408"/>
      </c:lineChart>
      <c:dateAx>
        <c:axId val="231711872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231713408"/>
        <c:crosses val="autoZero"/>
        <c:auto val="1"/>
        <c:lblOffset val="100"/>
        <c:baseTimeUnit val="months"/>
      </c:dateAx>
      <c:valAx>
        <c:axId val="2317134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171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69991251093612"/>
          <c:y val="0.92187445319335082"/>
          <c:w val="0.44260017497812776"/>
          <c:h val="7.812554680664918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D3648AE-B6BA-4153-88F5-35FBE1EABE50}" type="datetimeFigureOut">
              <a:rPr lang="ru-RU" smtClean="0"/>
              <a:t>вт 18.06.24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C50FF0-AAB6-4AA8-8241-9071E842A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79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DFABFE7-E343-4855-A429-B4F9750AC47F}" type="datetimeFigureOut">
              <a:rPr lang="ru-RU" smtClean="0"/>
              <a:t>вт 18.06.24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0CEC93A-78FB-44C9-8FA4-0B5402668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2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8897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</a:t>
            </a:r>
            <a:r>
              <a:rPr lang="ru-RU" dirty="0"/>
              <a:t>по слайду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26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 Предпосылки и основание к созданию системы МИВП в Санкт-Петербурге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65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Были проведены работы, создана система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 Система успешно введена в эксплуатацию, функционирует и развивается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0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из себя представляет система мониторинга ИВП</a:t>
            </a:r>
          </a:p>
          <a:p>
            <a:r>
              <a:rPr lang="ru-RU" dirty="0"/>
              <a:t>Основные принципы и влияющие факторы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настоящее время вопросы обеспечения безопасности становятся как никогда ранее актуальны.</a:t>
            </a:r>
          </a:p>
          <a:p>
            <a:r>
              <a:rPr lang="ru-RU" dirty="0"/>
              <a:t>Не смотря на то, что система разрабатывалась для решения задач мирного времени, созданная техническая база позволяет направить ресурсы в первую очередь на выполнение задач обеспечения безопасности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9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Построение системы базируется на принципах совмещения различных источников наблюдения за воздушной обстановкой</a:t>
            </a:r>
          </a:p>
          <a:p>
            <a:r>
              <a:rPr lang="en-US" dirty="0"/>
              <a:t>&lt;</a:t>
            </a:r>
            <a:r>
              <a:rPr lang="ru-RU" dirty="0"/>
              <a:t>преимущества совмещения </a:t>
            </a:r>
            <a:r>
              <a:rPr lang="ru-RU" dirty="0" err="1"/>
              <a:t>рлк</a:t>
            </a:r>
            <a:r>
              <a:rPr lang="ru-RU" dirty="0"/>
              <a:t>, </a:t>
            </a:r>
            <a:r>
              <a:rPr lang="ru-RU" dirty="0" err="1"/>
              <a:t>мпсн</a:t>
            </a:r>
            <a:r>
              <a:rPr lang="ru-RU" dirty="0"/>
              <a:t>, </a:t>
            </a:r>
            <a:r>
              <a:rPr lang="ru-RU" dirty="0" err="1"/>
              <a:t>азн</a:t>
            </a:r>
            <a:r>
              <a:rPr lang="ru-RU" dirty="0"/>
              <a:t>…</a:t>
            </a:r>
            <a:r>
              <a:rPr lang="en-US" dirty="0"/>
              <a:t>&gt;</a:t>
            </a:r>
            <a:endParaRPr lang="ru-RU" dirty="0"/>
          </a:p>
          <a:p>
            <a:r>
              <a:rPr lang="ru-RU" dirty="0"/>
              <a:t>Обеспечивается непрерывный контроль использования ВП ВС всех типов и на всех высотах полетов (</a:t>
            </a:r>
            <a:r>
              <a:rPr lang="ru-RU" dirty="0" err="1" smtClean="0"/>
              <a:t>вт.ч</a:t>
            </a:r>
            <a:r>
              <a:rPr lang="ru-RU" dirty="0" smtClean="0"/>
              <a:t>. </a:t>
            </a:r>
            <a:r>
              <a:rPr lang="ru-RU" dirty="0"/>
              <a:t>БВС)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79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законного использования ВП </a:t>
            </a:r>
            <a:r>
              <a:rPr lang="ru-RU" dirty="0" smtClean="0"/>
              <a:t>БВС</a:t>
            </a:r>
            <a:r>
              <a:rPr lang="ru-RU" baseline="0" dirty="0" smtClean="0"/>
              <a:t> КТ СПб выдает пользователям ВП </a:t>
            </a:r>
            <a:r>
              <a:rPr lang="ru-RU" dirty="0" smtClean="0"/>
              <a:t>бортовые передатчики (вторичные ответчики, далее – БП), </a:t>
            </a:r>
            <a:r>
              <a:rPr lang="ru-RU" dirty="0"/>
              <a:t>позволяющие вписать полеты БВС в единую картину воздушного пространства в наблюдаемом районе</a:t>
            </a:r>
          </a:p>
          <a:p>
            <a:r>
              <a:rPr lang="ru-RU" dirty="0"/>
              <a:t>БП обеспечивают идентификацию БВС, проверку статуса разрешения на полет и контроль соблюдения правил </a:t>
            </a:r>
            <a:r>
              <a:rPr lang="ru-RU" dirty="0" smtClean="0"/>
              <a:t>ИВП.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5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Система масштабируема</a:t>
            </a:r>
          </a:p>
          <a:p>
            <a:pPr marL="171450" indent="-171450">
              <a:buFontTx/>
              <a:buChar char="-"/>
            </a:pPr>
            <a:r>
              <a:rPr lang="ru-RU" dirty="0"/>
              <a:t>Позволяет обеспечить поэтапное, фрагментарное создание поля наблюдения</a:t>
            </a:r>
          </a:p>
          <a:p>
            <a:pPr marL="171450" indent="-171450">
              <a:buFontTx/>
              <a:buChar char="-"/>
            </a:pPr>
            <a:r>
              <a:rPr lang="ru-RU" dirty="0"/>
              <a:t>При этом масштаб объекта наблюдения не имеет значения – это может быть, как целый город с прилегающими территориями, так и промышленный или другой объект особой важности</a:t>
            </a:r>
          </a:p>
          <a:p>
            <a:pPr marL="171450" indent="-171450">
              <a:buFontTx/>
              <a:buChar char="-"/>
            </a:pPr>
            <a:r>
              <a:rPr lang="ru-RU" dirty="0"/>
              <a:t>Так же возможно создание временных районов наблюдения…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66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</a:t>
            </a:r>
            <a:r>
              <a:rPr lang="ru-RU" dirty="0"/>
              <a:t>по тексту слайда</a:t>
            </a:r>
            <a:r>
              <a:rPr lang="en-US" dirty="0"/>
              <a:t>&gt;</a:t>
            </a:r>
            <a:endParaRPr lang="ru-RU" dirty="0"/>
          </a:p>
          <a:p>
            <a:r>
              <a:rPr lang="ru-RU" dirty="0"/>
              <a:t>База данных пользователей ВП и разрешений на полет обеспечивает оператора центра мониторинга оперативной информацией об участниках воздушного движения (</a:t>
            </a:r>
            <a:r>
              <a:rPr lang="ru-RU" dirty="0" smtClean="0"/>
              <a:t>см. </a:t>
            </a:r>
            <a:r>
              <a:rPr lang="ru-RU" dirty="0"/>
              <a:t>разрешение)</a:t>
            </a:r>
          </a:p>
          <a:p>
            <a:r>
              <a:rPr lang="ru-RU" dirty="0"/>
              <a:t>На основе создаваемой единой информационной модели, могут формироваться пакеты данных в интересах </a:t>
            </a:r>
            <a:r>
              <a:rPr lang="ru-RU" dirty="0" smtClean="0"/>
              <a:t>силовых </a:t>
            </a:r>
            <a:r>
              <a:rPr lang="ru-RU" dirty="0"/>
              <a:t>ведомств и </a:t>
            </a:r>
            <a:r>
              <a:rPr lang="ru-RU" dirty="0" smtClean="0"/>
              <a:t> уполномоченных организаций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EC93A-78FB-44C9-8FA4-0B5402668B7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3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45280" y="2842498"/>
            <a:ext cx="9029166" cy="4151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98" b="1" i="0">
                <a:solidFill>
                  <a:srgbClr val="0055A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7/27/2021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3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k object 17"/>
          <p:cNvSpPr/>
          <p:nvPr userDrawn="1"/>
        </p:nvSpPr>
        <p:spPr>
          <a:xfrm>
            <a:off x="0" y="6273359"/>
            <a:ext cx="5951374" cy="58415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bk object 18"/>
          <p:cNvSpPr/>
          <p:nvPr userDrawn="1"/>
        </p:nvSpPr>
        <p:spPr>
          <a:xfrm>
            <a:off x="5855558" y="6273359"/>
            <a:ext cx="6336442" cy="58415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Заголовок 1"/>
          <p:cNvSpPr>
            <a:spLocks noGrp="1"/>
          </p:cNvSpPr>
          <p:nvPr>
            <p:ph type="ctrTitle"/>
          </p:nvPr>
        </p:nvSpPr>
        <p:spPr>
          <a:xfrm>
            <a:off x="4072467" y="360094"/>
            <a:ext cx="7885958" cy="738664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0058AA"/>
                </a:solidFill>
              </a:defRPr>
            </a:lvl1pPr>
          </a:lstStyle>
          <a:p>
            <a:pPr algn="ctr"/>
            <a:r>
              <a:rPr lang="ru-RU" sz="2400" dirty="0"/>
              <a:t>Система мониторинга использования воздушного пространства над мегаполисом</a:t>
            </a:r>
          </a:p>
        </p:txBody>
      </p:sp>
    </p:spTree>
    <p:extLst>
      <p:ext uri="{BB962C8B-B14F-4D97-AF65-F5344CB8AC3E}">
        <p14:creationId xmlns:p14="http://schemas.microsoft.com/office/powerpoint/2010/main" val="2673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814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k object 17"/>
          <p:cNvSpPr/>
          <p:nvPr/>
        </p:nvSpPr>
        <p:spPr>
          <a:xfrm>
            <a:off x="0" y="6273359"/>
            <a:ext cx="5951374" cy="58415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k object 18"/>
          <p:cNvSpPr/>
          <p:nvPr/>
        </p:nvSpPr>
        <p:spPr>
          <a:xfrm>
            <a:off x="5855558" y="6273359"/>
            <a:ext cx="6336442" cy="58415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k object 19"/>
          <p:cNvSpPr/>
          <p:nvPr/>
        </p:nvSpPr>
        <p:spPr>
          <a:xfrm>
            <a:off x="228599" y="228584"/>
            <a:ext cx="2628570" cy="97136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6919" y="294031"/>
            <a:ext cx="11278161" cy="415178"/>
          </a:xfrm>
          <a:prstGeom prst="rect">
            <a:avLst/>
          </a:prstGeom>
        </p:spPr>
        <p:txBody>
          <a:bodyPr lIns="0" tIns="0" rIns="0" bIns="0"/>
          <a:lstStyle>
            <a:lvl1pPr>
              <a:defRPr sz="2698" b="1" i="0">
                <a:solidFill>
                  <a:srgbClr val="0055A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07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814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k object 17"/>
          <p:cNvSpPr/>
          <p:nvPr/>
        </p:nvSpPr>
        <p:spPr>
          <a:xfrm>
            <a:off x="0" y="6273359"/>
            <a:ext cx="5951374" cy="58415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k object 18"/>
          <p:cNvSpPr/>
          <p:nvPr/>
        </p:nvSpPr>
        <p:spPr>
          <a:xfrm>
            <a:off x="5855558" y="6273359"/>
            <a:ext cx="6336442" cy="58415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k object 19"/>
          <p:cNvSpPr/>
          <p:nvPr/>
        </p:nvSpPr>
        <p:spPr>
          <a:xfrm>
            <a:off x="228599" y="228584"/>
            <a:ext cx="2628570" cy="97136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6919" y="294031"/>
            <a:ext cx="11278161" cy="415178"/>
          </a:xfrm>
          <a:prstGeom prst="rect">
            <a:avLst/>
          </a:prstGeom>
        </p:spPr>
        <p:txBody>
          <a:bodyPr lIns="0" tIns="0" rIns="0" bIns="0"/>
          <a:lstStyle>
            <a:lvl1pPr>
              <a:defRPr sz="2698" b="1" i="0">
                <a:solidFill>
                  <a:srgbClr val="0055A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7/27/2021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74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7/27/2021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66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13760" y="544760"/>
            <a:ext cx="8544665" cy="369332"/>
          </a:xfrm>
        </p:spPr>
        <p:txBody>
          <a:bodyPr lIns="0" tIns="0" rIns="0" bIns="0" anchor="ctr"/>
          <a:lstStyle>
            <a:lvl1pPr algn="ctr">
              <a:defRPr sz="2400" b="1" i="0">
                <a:solidFill>
                  <a:srgbClr val="0055A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3575" y="1524538"/>
            <a:ext cx="11724851" cy="242695"/>
          </a:xfrm>
        </p:spPr>
        <p:txBody>
          <a:bodyPr lIns="0" tIns="0" rIns="0" bIns="0"/>
          <a:lstStyle>
            <a:lvl1pPr>
              <a:defRPr sz="157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7/27/2021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1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8148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2"/>
          <p:cNvSpPr/>
          <p:nvPr userDrawn="1"/>
        </p:nvSpPr>
        <p:spPr>
          <a:xfrm>
            <a:off x="228599" y="228584"/>
            <a:ext cx="2628570" cy="971360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3" name="bk object 17"/>
          <p:cNvSpPr/>
          <p:nvPr userDrawn="1"/>
        </p:nvSpPr>
        <p:spPr>
          <a:xfrm>
            <a:off x="0" y="6273359"/>
            <a:ext cx="5951374" cy="584159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bk object 18"/>
          <p:cNvSpPr/>
          <p:nvPr userDrawn="1"/>
        </p:nvSpPr>
        <p:spPr>
          <a:xfrm>
            <a:off x="5855558" y="6273359"/>
            <a:ext cx="6336442" cy="584159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94633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9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40.png"/><Relationship Id="rId3" Type="http://schemas.openxmlformats.org/officeDocument/2006/relationships/image" Target="../media/image23.png"/><Relationship Id="rId21" Type="http://schemas.microsoft.com/office/2007/relationships/hdphoto" Target="../media/hdphoto5.wdp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2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6.png"/><Relationship Id="rId27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0" y="198649"/>
            <a:ext cx="822325" cy="100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5238" y="504016"/>
            <a:ext cx="775354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white"/>
                </a:solidFill>
                <a:latin typeface="Arial Narrow" pitchFamily="34" charset="0"/>
              </a:rPr>
              <a:t>Санкт-Петербургское государственное казенное учреждение </a:t>
            </a:r>
          </a:p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white"/>
                </a:solidFill>
                <a:latin typeface="Arial Narrow" pitchFamily="34" charset="0"/>
              </a:rPr>
              <a:t>«Агентство внешнего транспорта»</a:t>
            </a:r>
            <a:endParaRPr lang="ru-RU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9497" y="2469823"/>
            <a:ext cx="8069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</a:rPr>
              <a:t>Система мониторинга </a:t>
            </a:r>
            <a:br>
              <a:rPr lang="ru-RU" sz="2800" dirty="0">
                <a:solidFill>
                  <a:prstClr val="white"/>
                </a:solidFill>
              </a:rPr>
            </a:br>
            <a:r>
              <a:rPr lang="ru-RU" sz="2800" dirty="0">
                <a:solidFill>
                  <a:prstClr val="white"/>
                </a:solidFill>
              </a:rPr>
              <a:t>использования воздушного пространства </a:t>
            </a:r>
            <a:br>
              <a:rPr lang="ru-RU" sz="2800" dirty="0">
                <a:solidFill>
                  <a:prstClr val="white"/>
                </a:solidFill>
              </a:rPr>
            </a:br>
            <a:r>
              <a:rPr lang="ru-RU" sz="2800" dirty="0">
                <a:solidFill>
                  <a:prstClr val="white"/>
                </a:solidFill>
              </a:rPr>
              <a:t>над Санкт-Петербургом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5" y="6286616"/>
            <a:ext cx="1219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itchFamily="34" charset="0"/>
              </a:rPr>
              <a:t>Санкт-Петербург, 2024 г.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791" y="1259279"/>
            <a:ext cx="3599061" cy="3002522"/>
          </a:xfrm>
          <a:prstGeom prst="rect">
            <a:avLst/>
          </a:prstGeom>
          <a:ln>
            <a:solidFill>
              <a:srgbClr val="0158A5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5224254" y="2466518"/>
            <a:ext cx="2720664" cy="3667582"/>
          </a:xfrm>
          <a:prstGeom prst="roundRect">
            <a:avLst>
              <a:gd name="adj" fmla="val 3051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>
                <a:solidFill>
                  <a:srgbClr val="0055A2"/>
                </a:solidFill>
              </a:rPr>
              <a:t>Вопросы требующие </a:t>
            </a:r>
          </a:p>
          <a:p>
            <a:pPr algn="ctr"/>
            <a:r>
              <a:rPr lang="ru-RU" sz="1600" b="1" dirty="0">
                <a:solidFill>
                  <a:srgbClr val="0055A2"/>
                </a:solidFill>
              </a:rPr>
              <a:t>особого внимания</a:t>
            </a:r>
          </a:p>
        </p:txBody>
      </p:sp>
      <p:sp>
        <p:nvSpPr>
          <p:cNvPr id="27" name="Стрелка влево 26"/>
          <p:cNvSpPr/>
          <p:nvPr/>
        </p:nvSpPr>
        <p:spPr>
          <a:xfrm rot="5400000">
            <a:off x="10486914" y="3836592"/>
            <a:ext cx="721560" cy="228600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u="sng">
              <a:solidFill>
                <a:srgbClr val="0158A5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2412" y="2466518"/>
            <a:ext cx="2301088" cy="3667582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>
                <a:solidFill>
                  <a:srgbClr val="0055A2"/>
                </a:solidFill>
              </a:rPr>
              <a:t>Плановое развитие системы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60454" y="2466518"/>
            <a:ext cx="2306846" cy="3667582"/>
          </a:xfrm>
          <a:prstGeom prst="roundRect">
            <a:avLst>
              <a:gd name="adj" fmla="val 3798"/>
            </a:avLst>
          </a:prstGeom>
          <a:solidFill>
            <a:schemeClr val="bg1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>
                <a:solidFill>
                  <a:srgbClr val="0055A2"/>
                </a:solidFill>
              </a:rPr>
              <a:t>Расширение функциональных возможностей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8914" y="5174989"/>
            <a:ext cx="2128084" cy="837665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Удаленные рабочие </a:t>
            </a:r>
            <a:r>
              <a:rPr lang="ru-RU" sz="1400" b="1" dirty="0">
                <a:solidFill>
                  <a:schemeClr val="bg1"/>
                </a:solidFill>
              </a:rPr>
              <a:t>места </a:t>
            </a:r>
            <a:r>
              <a:rPr lang="ru-RU" sz="1400" b="1" dirty="0" smtClean="0">
                <a:solidFill>
                  <a:schemeClr val="bg1"/>
                </a:solidFill>
              </a:rPr>
              <a:t>уполномоченных пользователей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0317" y="3371201"/>
            <a:ext cx="2128084" cy="837665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1543" y="5174989"/>
            <a:ext cx="2128084" cy="837665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Интеграция данных от сторонних систем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и сервисов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(в </a:t>
            </a:r>
            <a:r>
              <a:rPr lang="ru-RU" sz="1200" b="1" dirty="0" err="1">
                <a:solidFill>
                  <a:schemeClr val="bg1"/>
                </a:solidFill>
              </a:rPr>
              <a:t>т.ч</a:t>
            </a:r>
            <a:r>
              <a:rPr lang="ru-RU" sz="1200" b="1" dirty="0">
                <a:solidFill>
                  <a:schemeClr val="bg1"/>
                </a:solidFill>
              </a:rPr>
              <a:t>. видеонаблюдения)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3548" y="3379655"/>
            <a:ext cx="2128084" cy="837665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Расширение зоны наблюдения </a:t>
            </a:r>
          </a:p>
          <a:p>
            <a:pPr algn="ctr"/>
            <a:r>
              <a:rPr lang="ru-RU" sz="1200" b="1">
                <a:solidFill>
                  <a:schemeClr val="bg1"/>
                </a:solidFill>
              </a:rPr>
              <a:t>за счет увеличения кол-ва</a:t>
            </a:r>
            <a:r>
              <a:rPr lang="en-US" sz="1200" b="1">
                <a:solidFill>
                  <a:schemeClr val="bg1"/>
                </a:solidFill>
              </a:rPr>
              <a:t> </a:t>
            </a:r>
            <a:r>
              <a:rPr lang="ru-RU" sz="1200" b="1">
                <a:solidFill>
                  <a:schemeClr val="bg1"/>
                </a:solidFill>
              </a:rPr>
              <a:t>РЛК и </a:t>
            </a:r>
            <a:r>
              <a:rPr lang="ru-RU" sz="1200" b="1" dirty="0">
                <a:solidFill>
                  <a:schemeClr val="bg1"/>
                </a:solidFill>
              </a:rPr>
              <a:t>станций МПСН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280933" y="4274213"/>
            <a:ext cx="2591323" cy="837665"/>
          </a:xfrm>
          <a:prstGeom prst="roundRect">
            <a:avLst>
              <a:gd name="adj" fmla="val 927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55A2"/>
                </a:solidFill>
              </a:rPr>
              <a:t>Сопряжение с системами </a:t>
            </a:r>
            <a:r>
              <a:rPr lang="ru-RU" sz="1400" b="1" dirty="0" err="1">
                <a:solidFill>
                  <a:srgbClr val="0055A2"/>
                </a:solidFill>
              </a:rPr>
              <a:t>ОрВД</a:t>
            </a:r>
            <a:r>
              <a:rPr lang="ru-RU" sz="1400" b="1" dirty="0">
                <a:solidFill>
                  <a:srgbClr val="0055A2"/>
                </a:solidFill>
              </a:rPr>
              <a:t>, получение плановой информации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281517" y="5174989"/>
            <a:ext cx="2591323" cy="837665"/>
          </a:xfrm>
          <a:prstGeom prst="roundRect">
            <a:avLst>
              <a:gd name="adj" fmla="val 927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55A2"/>
                </a:solidFill>
              </a:rPr>
              <a:t>Организация и автоматизация взаимодействия с органами исполнительной власти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79130" y="3371201"/>
            <a:ext cx="2591323" cy="837665"/>
          </a:xfrm>
          <a:prstGeom prst="roundRect">
            <a:avLst>
              <a:gd name="adj" fmla="val 927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55A2"/>
                </a:solidFill>
              </a:rPr>
              <a:t>Развитие нормативно-правовой базы в части регулирования ИВП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257299" y="1436144"/>
            <a:ext cx="5562601" cy="966964"/>
            <a:chOff x="1976480" y="1452013"/>
            <a:chExt cx="8291157" cy="825180"/>
          </a:xfrm>
        </p:grpSpPr>
        <p:sp>
          <p:nvSpPr>
            <p:cNvPr id="22" name="Стрелка углом 21"/>
            <p:cNvSpPr/>
            <p:nvPr/>
          </p:nvSpPr>
          <p:spPr>
            <a:xfrm rot="16200000" flipH="1">
              <a:off x="3640958" y="-212465"/>
              <a:ext cx="813816" cy="4142772"/>
            </a:xfrm>
            <a:prstGeom prst="bentArrow">
              <a:avLst/>
            </a:prstGeom>
            <a:solidFill>
              <a:srgbClr val="0158A5"/>
            </a:solidFill>
            <a:ln>
              <a:solidFill>
                <a:srgbClr val="0158A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u="sng">
                <a:solidFill>
                  <a:srgbClr val="0158A5"/>
                </a:solidFill>
              </a:endParaRPr>
            </a:p>
          </p:txBody>
        </p:sp>
        <p:sp>
          <p:nvSpPr>
            <p:cNvPr id="21" name="Стрелка вправо 20"/>
            <p:cNvSpPr/>
            <p:nvPr/>
          </p:nvSpPr>
          <p:spPr>
            <a:xfrm rot="5400000">
              <a:off x="5546700" y="1525283"/>
              <a:ext cx="813816" cy="690003"/>
            </a:xfrm>
            <a:prstGeom prst="rightArrow">
              <a:avLst/>
            </a:prstGeom>
            <a:solidFill>
              <a:srgbClr val="0158A5"/>
            </a:solidFill>
            <a:ln>
              <a:solidFill>
                <a:srgbClr val="0158A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u="sng" dirty="0">
                <a:solidFill>
                  <a:srgbClr val="0158A5"/>
                </a:solidFill>
              </a:endParaRPr>
            </a:p>
          </p:txBody>
        </p:sp>
        <p:sp>
          <p:nvSpPr>
            <p:cNvPr id="8" name="Стрелка углом 7"/>
            <p:cNvSpPr/>
            <p:nvPr/>
          </p:nvSpPr>
          <p:spPr>
            <a:xfrm rot="5400000">
              <a:off x="7789343" y="-211438"/>
              <a:ext cx="813816" cy="4142772"/>
            </a:xfrm>
            <a:prstGeom prst="bentArrow">
              <a:avLst/>
            </a:prstGeom>
            <a:solidFill>
              <a:srgbClr val="0158A5"/>
            </a:solidFill>
            <a:ln>
              <a:solidFill>
                <a:srgbClr val="0158A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u="sng">
                <a:solidFill>
                  <a:srgbClr val="0158A5"/>
                </a:solidFill>
              </a:endParaRPr>
            </a:p>
          </p:txBody>
        </p:sp>
      </p:grpSp>
      <p:pic>
        <p:nvPicPr>
          <p:cNvPr id="1026" name="Picture 2" descr="План полёта (FPL — Flight Plan) | ВКонтак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5918" y="3950892"/>
            <a:ext cx="1484140" cy="2128646"/>
          </a:xfrm>
          <a:prstGeom prst="roundRect">
            <a:avLst>
              <a:gd name="adj" fmla="val 8193"/>
            </a:avLst>
          </a:prstGeom>
          <a:noFill/>
          <a:ln w="38100">
            <a:solidFill>
              <a:srgbClr val="0158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010" y="4556238"/>
            <a:ext cx="2424985" cy="1278734"/>
          </a:xfrm>
          <a:prstGeom prst="roundRect">
            <a:avLst>
              <a:gd name="adj" fmla="val 8263"/>
            </a:avLst>
          </a:prstGeom>
          <a:noFill/>
          <a:ln w="38100">
            <a:solidFill>
              <a:srgbClr val="0158A5"/>
            </a:solidFill>
          </a:ln>
        </p:spPr>
      </p:pic>
      <p:sp>
        <p:nvSpPr>
          <p:cNvPr id="3" name="Стрелка влево 2"/>
          <p:cNvSpPr/>
          <p:nvPr/>
        </p:nvSpPr>
        <p:spPr>
          <a:xfrm rot="5400000">
            <a:off x="9510818" y="4027362"/>
            <a:ext cx="1094851" cy="228600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u="sng">
              <a:solidFill>
                <a:srgbClr val="0158A5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9507877" y="4659148"/>
            <a:ext cx="1123950" cy="905461"/>
            <a:chOff x="9311817" y="4645703"/>
            <a:chExt cx="1123950" cy="905461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1817" y="4645703"/>
              <a:ext cx="1123950" cy="905461"/>
            </a:xfrm>
            <a:prstGeom prst="roundRect">
              <a:avLst>
                <a:gd name="adj" fmla="val 9900"/>
              </a:avLst>
            </a:prstGeom>
            <a:ln w="28575">
              <a:solidFill>
                <a:srgbClr val="0158A5"/>
              </a:solidFill>
            </a:ln>
          </p:spPr>
        </p:pic>
        <p:sp>
          <p:nvSpPr>
            <p:cNvPr id="16" name="Половина рамки 15"/>
            <p:cNvSpPr/>
            <p:nvPr/>
          </p:nvSpPr>
          <p:spPr>
            <a:xfrm>
              <a:off x="9343401" y="4678530"/>
              <a:ext cx="464734" cy="464734"/>
            </a:xfrm>
            <a:prstGeom prst="halfFrame">
              <a:avLst>
                <a:gd name="adj1" fmla="val 4629"/>
                <a:gd name="adj2" fmla="val 462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Половина рамки 28"/>
            <p:cNvSpPr/>
            <p:nvPr/>
          </p:nvSpPr>
          <p:spPr>
            <a:xfrm rot="10800000">
              <a:off x="9920017" y="5029450"/>
              <a:ext cx="464734" cy="464734"/>
            </a:xfrm>
            <a:prstGeom prst="halfFrame">
              <a:avLst>
                <a:gd name="adj1" fmla="val 4629"/>
                <a:gd name="adj2" fmla="val 462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10256982" y="4692650"/>
              <a:ext cx="121446" cy="12144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87310" y="5240167"/>
            <a:ext cx="453531" cy="591906"/>
          </a:xfrm>
          <a:prstGeom prst="rect">
            <a:avLst/>
          </a:prstGeom>
        </p:spPr>
      </p:pic>
      <p:sp>
        <p:nvSpPr>
          <p:cNvPr id="50" name="Скругленный прямоугольник 49"/>
          <p:cNvSpPr/>
          <p:nvPr/>
        </p:nvSpPr>
        <p:spPr>
          <a:xfrm>
            <a:off x="3523212" y="3483119"/>
            <a:ext cx="1452932" cy="734206"/>
          </a:xfrm>
          <a:prstGeom prst="roundRect">
            <a:avLst>
              <a:gd name="adj" fmla="val 9271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Оптимизация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получения разрешений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3413760" y="360094"/>
            <a:ext cx="8544665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400" b="1" i="0">
                <a:solidFill>
                  <a:srgbClr val="0055A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dirty="0"/>
              <a:t>Основные направления развития </a:t>
            </a:r>
            <a:br>
              <a:rPr lang="ru-RU" dirty="0"/>
            </a:br>
            <a:r>
              <a:rPr lang="ru-RU" dirty="0"/>
              <a:t>системы МИВП</a:t>
            </a:r>
            <a:endParaRPr lang="ru-RU" kern="0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2849835" y="4279779"/>
            <a:ext cx="2128084" cy="837665"/>
            <a:chOff x="2850317" y="3371201"/>
            <a:chExt cx="2128084" cy="837665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2850317" y="3371201"/>
              <a:ext cx="2128084" cy="837665"/>
            </a:xfrm>
            <a:prstGeom prst="roundRect">
              <a:avLst>
                <a:gd name="adj" fmla="val 9271"/>
              </a:avLst>
            </a:prstGeom>
            <a:solidFill>
              <a:srgbClr val="0158A5"/>
            </a:solidFill>
            <a:ln>
              <a:solidFill>
                <a:srgbClr val="0055A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14242" y="3424127"/>
              <a:ext cx="1561902" cy="784739"/>
            </a:xfrm>
            <a:prstGeom prst="roundRect">
              <a:avLst>
                <a:gd name="adj" fmla="val 9271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Развитие цифровой платформы</a:t>
              </a:r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>
            <a:off x="393216" y="4279778"/>
            <a:ext cx="2128084" cy="837665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Районы особой важности</a:t>
            </a:r>
          </a:p>
        </p:txBody>
      </p:sp>
      <p:pic>
        <p:nvPicPr>
          <p:cNvPr id="36" name="object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52525" y="4413237"/>
            <a:ext cx="570687" cy="570745"/>
          </a:xfrm>
          <a:prstGeom prst="rect">
            <a:avLst/>
          </a:prstGeom>
        </p:spPr>
      </p:pic>
      <p:pic>
        <p:nvPicPr>
          <p:cNvPr id="38" name="object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57444" y="3521856"/>
            <a:ext cx="570687" cy="5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5872" y="1677971"/>
            <a:ext cx="74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05872" y="2759713"/>
            <a:ext cx="723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348" y="4411744"/>
            <a:ext cx="479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88957" y="4166645"/>
            <a:ext cx="45248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Санкт-Петербургское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государственное казенное учреждение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«АГЕНТСТВО ВНЕШНЕГО ТРАНСПОРТА»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ул. Белинского, д. 13, литера А,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Санкт-Петербург, 190000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(812) 576-07-70, Факс (812) 576-07-71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259C0D-2134-46D7-ADAD-16463799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829" y="544760"/>
            <a:ext cx="7954596" cy="369332"/>
          </a:xfrm>
        </p:spPr>
        <p:txBody>
          <a:bodyPr/>
          <a:lstStyle/>
          <a:p>
            <a:r>
              <a:rPr lang="ru-RU" dirty="0"/>
              <a:t>Распоряжение правительства Санкт-Петербурга №53-рп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B1D6BA7-01C1-4708-9905-2AF0C5B55374}"/>
              </a:ext>
            </a:extLst>
          </p:cNvPr>
          <p:cNvGrpSpPr/>
          <p:nvPr/>
        </p:nvGrpSpPr>
        <p:grpSpPr>
          <a:xfrm>
            <a:off x="7581732" y="1125600"/>
            <a:ext cx="4376693" cy="5017748"/>
            <a:chOff x="5486398" y="1019068"/>
            <a:chExt cx="4376693" cy="5017748"/>
          </a:xfrm>
        </p:grpSpPr>
        <p:sp>
          <p:nvSpPr>
            <p:cNvPr id="5" name="Прямоугольник: загнутый угол 4">
              <a:extLst>
                <a:ext uri="{FF2B5EF4-FFF2-40B4-BE49-F238E27FC236}">
                  <a16:creationId xmlns:a16="http://schemas.microsoft.com/office/drawing/2014/main" xmlns="" id="{D8A7F05B-0F4E-4F28-82DE-DEEF976AB407}"/>
                </a:ext>
              </a:extLst>
            </p:cNvPr>
            <p:cNvSpPr/>
            <p:nvPr/>
          </p:nvSpPr>
          <p:spPr>
            <a:xfrm>
              <a:off x="5486398" y="1019068"/>
              <a:ext cx="4376693" cy="5017748"/>
            </a:xfrm>
            <a:prstGeom prst="foldedCorner">
              <a:avLst>
                <a:gd name="adj" fmla="val 36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0ADF2348-AEA2-435F-83E1-4059A7A09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5041" y="1103252"/>
              <a:ext cx="4202102" cy="4230210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52F7749-D7F7-4A58-8DB6-C6DEF790C93A}"/>
                </a:ext>
              </a:extLst>
            </p:cNvPr>
            <p:cNvSpPr/>
            <p:nvPr/>
          </p:nvSpPr>
          <p:spPr>
            <a:xfrm>
              <a:off x="5585041" y="5216642"/>
              <a:ext cx="4202102" cy="62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38938381-CB10-444E-8A6D-073626997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4" y="1477225"/>
            <a:ext cx="6934656" cy="6993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800" b="0" i="1" u="none" strike="noStrike" kern="0" cap="none" spc="0" normalizeH="0" noProof="0" dirty="0">
                <a:ln>
                  <a:noFill/>
                </a:ln>
                <a:solidFill>
                  <a:srgbClr val="0158A5"/>
                </a:solidFill>
                <a:effectLst/>
                <a:uLnTx/>
                <a:uFillTx/>
              </a:rPr>
              <a:t>Одобрить Программу развития авиации общего назначения в Санкт-Петербурге на 2016-2020 годы</a:t>
            </a:r>
            <a:endParaRPr kumimoji="0" lang="ru-RU" altLang="ru-RU" sz="180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570FDD59-B7CC-46E3-BA18-2721ACE193B6}"/>
              </a:ext>
            </a:extLst>
          </p:cNvPr>
          <p:cNvGrpSpPr/>
          <p:nvPr/>
        </p:nvGrpSpPr>
        <p:grpSpPr>
          <a:xfrm>
            <a:off x="3284220" y="2057400"/>
            <a:ext cx="8425427" cy="1680099"/>
            <a:chOff x="3284220" y="2057400"/>
            <a:chExt cx="8425427" cy="1680099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5266E0FD-FC21-4DA1-BDDD-812235882A25}"/>
                </a:ext>
              </a:extLst>
            </p:cNvPr>
            <p:cNvSpPr/>
            <p:nvPr/>
          </p:nvSpPr>
          <p:spPr>
            <a:xfrm>
              <a:off x="8167456" y="3467100"/>
              <a:ext cx="3542191" cy="270399"/>
            </a:xfrm>
            <a:prstGeom prst="rect">
              <a:avLst/>
            </a:prstGeom>
            <a:noFill/>
            <a:ln>
              <a:solidFill>
                <a:srgbClr val="0058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2878921F-2781-4910-9312-7784515319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1261" y="2057400"/>
              <a:ext cx="1016195" cy="1409700"/>
            </a:xfrm>
            <a:prstGeom prst="line">
              <a:avLst/>
            </a:prstGeom>
            <a:ln>
              <a:solidFill>
                <a:srgbClr val="005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70E43EB9-4BDC-4479-82A7-584444F6B3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4220" y="2057400"/>
              <a:ext cx="3867041" cy="0"/>
            </a:xfrm>
            <a:prstGeom prst="line">
              <a:avLst/>
            </a:prstGeom>
            <a:ln>
              <a:solidFill>
                <a:srgbClr val="005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8A1DF5BE-B9AB-477B-8A4E-3D1A6586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01" y="2176527"/>
            <a:ext cx="6934656" cy="33555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b="0" u="none" strike="noStrike" kern="0" cap="none" spc="0" normalizeH="0" noProof="0" dirty="0">
                <a:ln>
                  <a:noFill/>
                </a:ln>
                <a:solidFill>
                  <a:srgbClr val="0058AA"/>
                </a:solidFill>
                <a:effectLst/>
                <a:uLnTx/>
                <a:uFillTx/>
              </a:rPr>
              <a:t>увеличить количество посадочных площадок в границах города;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600" kern="0" dirty="0">
                <a:solidFill>
                  <a:srgbClr val="0058AA"/>
                </a:solidFill>
              </a:rPr>
              <a:t>у</a:t>
            </a:r>
            <a:r>
              <a:rPr kumimoji="0" lang="ru-RU" altLang="ru-RU" sz="1600" u="none" strike="noStrike" kern="0" cap="none" spc="0" normalizeH="0" baseline="0" noProof="0" dirty="0" err="1">
                <a:ln>
                  <a:noFill/>
                </a:ln>
                <a:solidFill>
                  <a:srgbClr val="0058AA"/>
                </a:solidFill>
                <a:effectLst/>
                <a:uLnTx/>
                <a:uFillTx/>
              </a:rPr>
              <a:t>величить</a:t>
            </a:r>
            <a:r>
              <a:rPr kumimoji="0" lang="ru-RU" altLang="ru-RU" sz="1600" u="none" strike="noStrike" kern="0" cap="none" spc="0" normalizeH="0" baseline="0" noProof="0" dirty="0">
                <a:ln>
                  <a:noFill/>
                </a:ln>
                <a:solidFill>
                  <a:srgbClr val="0058AA"/>
                </a:solidFill>
                <a:effectLst/>
                <a:uLnTx/>
                <a:uFillTx/>
              </a:rPr>
              <a:t> количество выдаваемых  разрешений на ИВП;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600" kern="0" dirty="0">
                <a:solidFill>
                  <a:srgbClr val="0058AA"/>
                </a:solidFill>
              </a:rPr>
              <a:t>увеличить привлечение АОН при проведении общественных мероприятий;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600" kern="0" dirty="0">
                <a:solidFill>
                  <a:srgbClr val="0058AA"/>
                </a:solidFill>
              </a:rPr>
              <a:t>популяризировать авиационную отрасль посредством образовательных программ и массовых мероприятий;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u="none" strike="noStrike" kern="0" cap="none" spc="0" normalizeH="0" baseline="0" noProof="0" dirty="0">
                <a:ln>
                  <a:noFill/>
                </a:ln>
                <a:solidFill>
                  <a:srgbClr val="0058AA"/>
                </a:solidFill>
                <a:effectLst/>
                <a:uLnTx/>
                <a:uFillTx/>
              </a:rPr>
              <a:t>разработать экономические инструменты поддержки АОН;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600" kern="0" dirty="0">
                <a:solidFill>
                  <a:srgbClr val="0058AA"/>
                </a:solidFill>
              </a:rPr>
              <a:t>определить перспективу развития инфраструктуры города с </a:t>
            </a:r>
            <a:r>
              <a:rPr lang="ru-RU" altLang="ru-RU" sz="1600" kern="0" dirty="0" smtClean="0">
                <a:solidFill>
                  <a:srgbClr val="0058AA"/>
                </a:solidFill>
              </a:rPr>
              <a:t>учетом потребностей АОН </a:t>
            </a:r>
            <a:r>
              <a:rPr lang="ru-RU" altLang="ru-RU" sz="1600" kern="0" dirty="0" smtClean="0">
                <a:solidFill>
                  <a:srgbClr val="FF0000"/>
                </a:solidFill>
              </a:rPr>
              <a:t>(и перспектив развития БАС);</a:t>
            </a:r>
            <a:endParaRPr lang="ru-RU" altLang="ru-RU" sz="1600" kern="0" dirty="0">
              <a:solidFill>
                <a:srgbClr val="FF0000"/>
              </a:solidFill>
            </a:endParaRP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b="1" u="none" strike="noStrike" kern="0" cap="none" spc="0" normalizeH="0" baseline="0" noProof="0" dirty="0">
                <a:ln>
                  <a:noFill/>
                </a:ln>
                <a:solidFill>
                  <a:srgbClr val="0058AA"/>
                </a:solidFill>
                <a:effectLst/>
                <a:uLnTx/>
                <a:uFillTx/>
              </a:rPr>
              <a:t>проанализировать техническую возможность мониторинга ИВП над Санкт-Петербургом;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600" kern="0" dirty="0">
                <a:solidFill>
                  <a:srgbClr val="0058AA"/>
                </a:solidFill>
              </a:rPr>
              <a:t>проработать изменения нормативно-правовой базы;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b="1" u="none" strike="noStrike" kern="0" cap="none" spc="0" normalizeH="0" baseline="0" noProof="0" dirty="0">
                <a:ln>
                  <a:noFill/>
                </a:ln>
                <a:solidFill>
                  <a:srgbClr val="0058AA"/>
                </a:solidFill>
                <a:effectLst/>
                <a:uLnTx/>
                <a:uFillTx/>
              </a:rPr>
              <a:t>создать базу ВС и их владельцев</a:t>
            </a:r>
          </a:p>
        </p:txBody>
      </p:sp>
    </p:spTree>
    <p:extLst>
      <p:ext uri="{BB962C8B-B14F-4D97-AF65-F5344CB8AC3E}">
        <p14:creationId xmlns:p14="http://schemas.microsoft.com/office/powerpoint/2010/main" val="29595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Скругленный прямоугольник 123"/>
          <p:cNvSpPr/>
          <p:nvPr/>
        </p:nvSpPr>
        <p:spPr>
          <a:xfrm>
            <a:off x="2517344" y="1470581"/>
            <a:ext cx="2384095" cy="5343176"/>
          </a:xfrm>
          <a:prstGeom prst="roundRect">
            <a:avLst>
              <a:gd name="adj" fmla="val 4383"/>
            </a:avLst>
          </a:prstGeom>
          <a:solidFill>
            <a:schemeClr val="bg1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3" name="Стрелка вправо 122"/>
          <p:cNvSpPr/>
          <p:nvPr/>
        </p:nvSpPr>
        <p:spPr>
          <a:xfrm rot="5400000">
            <a:off x="1541054" y="4438291"/>
            <a:ext cx="4332600" cy="260644"/>
          </a:xfrm>
          <a:prstGeom prst="rightArrow">
            <a:avLst/>
          </a:prstGeom>
          <a:solidFill>
            <a:srgbClr val="0158A5"/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9022" y="1893008"/>
            <a:ext cx="1938089" cy="589466"/>
            <a:chOff x="409613" y="2020825"/>
            <a:chExt cx="2594259" cy="589466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409613" y="2020825"/>
              <a:ext cx="2594259" cy="589466"/>
            </a:xfrm>
            <a:prstGeom prst="roundRect">
              <a:avLst>
                <a:gd name="adj" fmla="val 927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55A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 algn="ctr"/>
              <a:r>
                <a:rPr lang="ru-RU" sz="1400" b="1" dirty="0">
                  <a:solidFill>
                    <a:srgbClr val="0055A4"/>
                  </a:solidFill>
                </a:rPr>
                <a:t>Нормативно-правовые предпосылки</a:t>
              </a:r>
              <a:endParaRPr lang="en-US" sz="1400" b="1" dirty="0">
                <a:solidFill>
                  <a:srgbClr val="0055A4"/>
                </a:solidFill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05" y="2090152"/>
              <a:ext cx="574929" cy="450811"/>
            </a:xfrm>
            <a:prstGeom prst="rect">
              <a:avLst/>
            </a:prstGeom>
          </p:spPr>
        </p:pic>
      </p:grpSp>
      <p:sp>
        <p:nvSpPr>
          <p:cNvPr id="68" name="Скругленный прямоугольник 67"/>
          <p:cNvSpPr/>
          <p:nvPr/>
        </p:nvSpPr>
        <p:spPr>
          <a:xfrm>
            <a:off x="2644133" y="1893008"/>
            <a:ext cx="2191420" cy="589466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ru-RU" sz="1400" b="1" dirty="0">
                <a:solidFill>
                  <a:schemeClr val="bg1"/>
                </a:solidFill>
              </a:rPr>
              <a:t>Разработка концепции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2644132" y="2556066"/>
            <a:ext cx="2191420" cy="589466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Демонстрация работы системы</a:t>
            </a:r>
          </a:p>
        </p:txBody>
      </p:sp>
      <p:sp>
        <p:nvSpPr>
          <p:cNvPr id="120" name="Стрелка углом 119"/>
          <p:cNvSpPr/>
          <p:nvPr/>
        </p:nvSpPr>
        <p:spPr>
          <a:xfrm rot="5400000">
            <a:off x="2783943" y="2490028"/>
            <a:ext cx="467792" cy="2173790"/>
          </a:xfrm>
          <a:prstGeom prst="bentArrow">
            <a:avLst>
              <a:gd name="adj1" fmla="val 59471"/>
              <a:gd name="adj2" fmla="val 46490"/>
              <a:gd name="adj3" fmla="val 27448"/>
              <a:gd name="adj4" fmla="val 1194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2644132" y="3890615"/>
            <a:ext cx="2191420" cy="589466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Проект фрагмента системы для СПб</a:t>
            </a: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2644132" y="4553673"/>
            <a:ext cx="2191420" cy="589466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ru-RU" sz="1400" b="1" dirty="0">
                <a:solidFill>
                  <a:schemeClr val="bg1"/>
                </a:solidFill>
              </a:rPr>
              <a:t>Производство, монтаж, пуско-наладка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229284" y="4363438"/>
            <a:ext cx="1938089" cy="833057"/>
            <a:chOff x="6223113" y="4518879"/>
            <a:chExt cx="2594259" cy="833057"/>
          </a:xfrm>
        </p:grpSpPr>
        <p:sp>
          <p:nvSpPr>
            <p:cNvPr id="108" name="Скругленный прямоугольник 107"/>
            <p:cNvSpPr/>
            <p:nvPr/>
          </p:nvSpPr>
          <p:spPr>
            <a:xfrm>
              <a:off x="6223113" y="4681489"/>
              <a:ext cx="2594259" cy="589466"/>
            </a:xfrm>
            <a:prstGeom prst="roundRect">
              <a:avLst>
                <a:gd name="adj" fmla="val 927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55A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38163"/>
              <a:r>
                <a:rPr lang="ru-RU" sz="1200" b="1" dirty="0">
                  <a:solidFill>
                    <a:srgbClr val="0055A4"/>
                  </a:solidFill>
                </a:rPr>
                <a:t>1 РЛК</a:t>
              </a:r>
            </a:p>
            <a:p>
              <a:pPr marL="538163"/>
              <a:r>
                <a:rPr lang="ru-RU" sz="1200" b="1" dirty="0" smtClean="0">
                  <a:solidFill>
                    <a:srgbClr val="0055A4"/>
                  </a:solidFill>
                </a:rPr>
                <a:t>48</a:t>
              </a:r>
              <a:r>
                <a:rPr lang="en-US" sz="1200" b="1" dirty="0" smtClean="0">
                  <a:solidFill>
                    <a:srgbClr val="0055A4"/>
                  </a:solidFill>
                </a:rPr>
                <a:t> </a:t>
              </a:r>
              <a:r>
                <a:rPr lang="ru-RU" sz="1200" b="1" dirty="0">
                  <a:solidFill>
                    <a:srgbClr val="0055A4"/>
                  </a:solidFill>
                </a:rPr>
                <a:t>НС МПСН</a:t>
              </a:r>
            </a:p>
            <a:p>
              <a:pPr marL="538163"/>
              <a:r>
                <a:rPr lang="ru-RU" sz="1200" b="1" dirty="0">
                  <a:solidFill>
                    <a:srgbClr val="0055A4"/>
                  </a:solidFill>
                </a:rPr>
                <a:t>Центр </a:t>
              </a:r>
              <a:r>
                <a:rPr lang="ru-RU" sz="1200" b="1" dirty="0" err="1" smtClean="0">
                  <a:solidFill>
                    <a:srgbClr val="0055A4"/>
                  </a:solidFill>
                </a:rPr>
                <a:t>монит</a:t>
              </a:r>
              <a:r>
                <a:rPr lang="ru-RU" sz="1200" b="1" dirty="0" smtClean="0">
                  <a:solidFill>
                    <a:srgbClr val="0055A4"/>
                  </a:solidFill>
                </a:rPr>
                <a:t>-га</a:t>
              </a:r>
              <a:endParaRPr lang="ru-RU" sz="1200" b="1" dirty="0">
                <a:solidFill>
                  <a:srgbClr val="0055A4"/>
                </a:solidFill>
              </a:endParaRPr>
            </a:p>
          </p:txBody>
        </p:sp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1595" y="4518879"/>
              <a:ext cx="525238" cy="833057"/>
            </a:xfrm>
            <a:prstGeom prst="rect">
              <a:avLst/>
            </a:prstGeom>
          </p:spPr>
        </p:pic>
      </p:grpSp>
      <p:sp>
        <p:nvSpPr>
          <p:cNvPr id="115" name="Скругленный прямоугольник 114"/>
          <p:cNvSpPr/>
          <p:nvPr/>
        </p:nvSpPr>
        <p:spPr>
          <a:xfrm>
            <a:off x="2644132" y="5216731"/>
            <a:ext cx="2191420" cy="589466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Подконтрольная эксплуатация</a:t>
            </a:r>
          </a:p>
        </p:txBody>
      </p:sp>
      <p:sp>
        <p:nvSpPr>
          <p:cNvPr id="12" name="Стрелка углом 11"/>
          <p:cNvSpPr/>
          <p:nvPr/>
        </p:nvSpPr>
        <p:spPr>
          <a:xfrm rot="10800000" flipH="1">
            <a:off x="967753" y="3703420"/>
            <a:ext cx="1525041" cy="2097966"/>
          </a:xfrm>
          <a:prstGeom prst="bentArrow">
            <a:avLst>
              <a:gd name="adj1" fmla="val 16012"/>
              <a:gd name="adj2" fmla="val 16704"/>
              <a:gd name="adj3" fmla="val 12555"/>
              <a:gd name="adj4" fmla="val 1194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2644132" y="5879789"/>
            <a:ext cx="2191420" cy="589466"/>
          </a:xfrm>
          <a:prstGeom prst="roundRect">
            <a:avLst>
              <a:gd name="adj" fmla="val 9271"/>
            </a:avLst>
          </a:prstGeom>
          <a:solidFill>
            <a:srgbClr val="0158A5"/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Развитие и модернизация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39021" y="3190980"/>
            <a:ext cx="1938089" cy="589466"/>
            <a:chOff x="6078211" y="2610290"/>
            <a:chExt cx="2594259" cy="589466"/>
          </a:xfrm>
        </p:grpSpPr>
        <p:sp>
          <p:nvSpPr>
            <p:cNvPr id="74" name="Скругленный прямоугольник 73"/>
            <p:cNvSpPr/>
            <p:nvPr/>
          </p:nvSpPr>
          <p:spPr>
            <a:xfrm>
              <a:off x="6078211" y="2610290"/>
              <a:ext cx="2594259" cy="589466"/>
            </a:xfrm>
            <a:prstGeom prst="roundRect">
              <a:avLst>
                <a:gd name="adj" fmla="val 927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55A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 algn="ctr"/>
              <a:r>
                <a:rPr lang="ru-RU" sz="1400" b="1" dirty="0">
                  <a:solidFill>
                    <a:srgbClr val="0055A4"/>
                  </a:solidFill>
                </a:rPr>
                <a:t>Комитет по транспорту</a:t>
              </a:r>
            </a:p>
          </p:txBody>
        </p:sp>
        <p:pic>
          <p:nvPicPr>
            <p:cNvPr id="77" name="Picture 18" descr="Картинки по запросу герб спб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8059" y="2734803"/>
              <a:ext cx="400180" cy="387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" name="Стрелка вправо 117"/>
          <p:cNvSpPr/>
          <p:nvPr/>
        </p:nvSpPr>
        <p:spPr>
          <a:xfrm>
            <a:off x="2136060" y="2039345"/>
            <a:ext cx="448786" cy="260644"/>
          </a:xfrm>
          <a:prstGeom prst="rightArrow">
            <a:avLst/>
          </a:prstGeom>
          <a:solidFill>
            <a:srgbClr val="0158A5"/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2048794" y="3190980"/>
            <a:ext cx="1938089" cy="589466"/>
          </a:xfrm>
          <a:prstGeom prst="roundRect">
            <a:avLst>
              <a:gd name="adj" fmla="val 9271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55A4"/>
                </a:solidFill>
                <a:effectLst/>
              </a:rPr>
              <a:t>Гос. контракт</a:t>
            </a:r>
            <a:endParaRPr lang="ru-RU" sz="1400" b="1" dirty="0">
              <a:solidFill>
                <a:srgbClr val="0055A4"/>
              </a:solidFill>
              <a:effectLst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5229284" y="5211920"/>
            <a:ext cx="1938089" cy="589466"/>
          </a:xfrm>
          <a:prstGeom prst="roundRect">
            <a:avLst>
              <a:gd name="adj" fmla="val 927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algn="ctr"/>
            <a:r>
              <a:rPr lang="ru-RU" sz="1200" b="1" dirty="0">
                <a:solidFill>
                  <a:srgbClr val="0055A4"/>
                </a:solidFill>
              </a:rPr>
              <a:t>Сервис и гарантийное обслуживание</a:t>
            </a:r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38" y="5277477"/>
            <a:ext cx="801712" cy="45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2463728" y="204034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2015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2463728" y="270001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2018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2456216" y="405443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2018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458121" y="470155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2019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2467157" y="537242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2020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2463659" y="603018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2022</a:t>
            </a:r>
            <a:endParaRPr lang="ru-RU" sz="1400" b="1" dirty="0"/>
          </a:p>
        </p:txBody>
      </p:sp>
      <p:sp>
        <p:nvSpPr>
          <p:cNvPr id="117" name="Стрелка вправо 116"/>
          <p:cNvSpPr/>
          <p:nvPr/>
        </p:nvSpPr>
        <p:spPr>
          <a:xfrm rot="10800000">
            <a:off x="4865580" y="4730657"/>
            <a:ext cx="319552" cy="260644"/>
          </a:xfrm>
          <a:prstGeom prst="rightArrow">
            <a:avLst/>
          </a:prstGeom>
          <a:solidFill>
            <a:srgbClr val="0158A5"/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sp>
        <p:nvSpPr>
          <p:cNvPr id="126" name="Стрелка вправо 125"/>
          <p:cNvSpPr/>
          <p:nvPr/>
        </p:nvSpPr>
        <p:spPr>
          <a:xfrm rot="10800000">
            <a:off x="4865580" y="5381142"/>
            <a:ext cx="319552" cy="260644"/>
          </a:xfrm>
          <a:prstGeom prst="rightArrow">
            <a:avLst/>
          </a:prstGeom>
          <a:solidFill>
            <a:srgbClr val="0158A5"/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sp>
        <p:nvSpPr>
          <p:cNvPr id="44" name="Стрелка вправо 43"/>
          <p:cNvSpPr/>
          <p:nvPr/>
        </p:nvSpPr>
        <p:spPr>
          <a:xfrm rot="10800000">
            <a:off x="4859877" y="6065715"/>
            <a:ext cx="319552" cy="260644"/>
          </a:xfrm>
          <a:prstGeom prst="rightArrow">
            <a:avLst/>
          </a:prstGeom>
          <a:solidFill>
            <a:srgbClr val="0158A5"/>
          </a:solidFill>
          <a:ln>
            <a:solidFill>
              <a:srgbClr val="0158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>
              <a:solidFill>
                <a:srgbClr val="0158A5"/>
              </a:solidFill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8847D36A-33E0-43DD-A916-2B660E8EFB56}"/>
              </a:ext>
            </a:extLst>
          </p:cNvPr>
          <p:cNvSpPr txBox="1">
            <a:spLocks/>
          </p:cNvSpPr>
          <p:nvPr/>
        </p:nvSpPr>
        <p:spPr>
          <a:xfrm>
            <a:off x="4072467" y="360094"/>
            <a:ext cx="78859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98" b="1" i="0">
                <a:solidFill>
                  <a:srgbClr val="0055A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ru-RU" sz="2400" dirty="0"/>
              <a:t>Успешный опыт внедрения в Санкт-Петербурге</a:t>
            </a:r>
            <a:endParaRPr lang="ru-RU" sz="2400" kern="0" dirty="0"/>
          </a:p>
        </p:txBody>
      </p:sp>
      <p:sp>
        <p:nvSpPr>
          <p:cNvPr id="85" name="Скругленный прямоугольник 124">
            <a:extLst>
              <a:ext uri="{FF2B5EF4-FFF2-40B4-BE49-F238E27FC236}">
                <a16:creationId xmlns:a16="http://schemas.microsoft.com/office/drawing/2014/main" xmlns="" id="{C0AC2DD9-0299-4968-8240-FF43ADA3FD69}"/>
              </a:ext>
            </a:extLst>
          </p:cNvPr>
          <p:cNvSpPr/>
          <p:nvPr/>
        </p:nvSpPr>
        <p:spPr>
          <a:xfrm>
            <a:off x="5229284" y="5904732"/>
            <a:ext cx="1938089" cy="589466"/>
          </a:xfrm>
          <a:prstGeom prst="roundRect">
            <a:avLst>
              <a:gd name="adj" fmla="val 927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5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algn="ctr"/>
            <a:r>
              <a:rPr lang="ru-RU" sz="1200" b="1" dirty="0">
                <a:solidFill>
                  <a:srgbClr val="0055A4"/>
                </a:solidFill>
              </a:rPr>
              <a:t>Расширение поля наблюдения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229B7998-2CBD-40CF-BD32-723FCBE3A8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38" y="5970312"/>
            <a:ext cx="801712" cy="458352"/>
          </a:xfrm>
          <a:prstGeom prst="rect">
            <a:avLst/>
          </a:prstGeom>
        </p:spPr>
      </p:pic>
      <p:graphicFrame>
        <p:nvGraphicFramePr>
          <p:cNvPr id="88" name="Диаграмма 87">
            <a:extLst>
              <a:ext uri="{FF2B5EF4-FFF2-40B4-BE49-F238E27FC236}">
                <a16:creationId xmlns:a16="http://schemas.microsoft.com/office/drawing/2014/main" xmlns="" id="{00000000-0008-0000-0000-000006000000}"/>
              </a:ext>
            </a:extLst>
          </p:cNvPr>
          <p:cNvGraphicFramePr>
            <a:graphicFrameLocks/>
          </p:cNvGraphicFramePr>
          <p:nvPr/>
        </p:nvGraphicFramePr>
        <p:xfrm>
          <a:off x="7663056" y="4729058"/>
          <a:ext cx="4295369" cy="200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CCE5BF4-724B-436F-8F2C-CCFEEA860D4A}"/>
              </a:ext>
            </a:extLst>
          </p:cNvPr>
          <p:cNvSpPr txBox="1"/>
          <p:nvPr/>
        </p:nvSpPr>
        <p:spPr>
          <a:xfrm>
            <a:off x="7705881" y="4822025"/>
            <a:ext cx="2223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ru-RU" sz="1400" b="1" dirty="0">
                <a:solidFill>
                  <a:srgbClr val="0158A5"/>
                </a:solidFill>
              </a:rPr>
              <a:t>Разрешения на ИВП</a:t>
            </a:r>
            <a:endParaRPr lang="ru-RU" sz="1400" dirty="0">
              <a:solidFill>
                <a:srgbClr val="0158A5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0380DC2-7478-474B-958B-7CE17B58E242}"/>
              </a:ext>
            </a:extLst>
          </p:cNvPr>
          <p:cNvGrpSpPr/>
          <p:nvPr/>
        </p:nvGrpSpPr>
        <p:grpSpPr>
          <a:xfrm>
            <a:off x="7384970" y="1014048"/>
            <a:ext cx="4789835" cy="1686514"/>
            <a:chOff x="7384970" y="1014048"/>
            <a:chExt cx="4789835" cy="1686514"/>
          </a:xfrm>
        </p:grpSpPr>
        <p:graphicFrame>
          <p:nvGraphicFramePr>
            <p:cNvPr id="70" name="Диаграмма 69">
              <a:extLst>
                <a:ext uri="{FF2B5EF4-FFF2-40B4-BE49-F238E27FC236}">
                  <a16:creationId xmlns:a16="http://schemas.microsoft.com/office/drawing/2014/main" xmlns="" id="{93BEA95C-2060-4901-80EE-EC5EAA1E91F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716109" y="1014048"/>
            <a:ext cx="4200120" cy="1686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5BD9F6B0-95C8-41F8-9020-2DA14119C956}"/>
                </a:ext>
              </a:extLst>
            </p:cNvPr>
            <p:cNvGrpSpPr/>
            <p:nvPr/>
          </p:nvGrpSpPr>
          <p:grpSpPr>
            <a:xfrm>
              <a:off x="7384970" y="2257484"/>
              <a:ext cx="4789835" cy="230832"/>
              <a:chOff x="7384970" y="2257484"/>
              <a:chExt cx="4789835" cy="23083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05BD58AE-F846-4554-9DE4-070DD103F774}"/>
                  </a:ext>
                </a:extLst>
              </p:cNvPr>
              <p:cNvSpPr txBox="1"/>
              <p:nvPr/>
            </p:nvSpPr>
            <p:spPr>
              <a:xfrm rot="19614083">
                <a:off x="7384970" y="2270681"/>
                <a:ext cx="1048365" cy="16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0158A5"/>
                    </a:solidFill>
                  </a:rPr>
                  <a:t>01.2020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4353C5AD-C2E9-4B40-B264-59453BC61E88}"/>
                  </a:ext>
                </a:extLst>
              </p:cNvPr>
              <p:cNvSpPr txBox="1"/>
              <p:nvPr/>
            </p:nvSpPr>
            <p:spPr>
              <a:xfrm rot="19614083">
                <a:off x="8622600" y="2266103"/>
                <a:ext cx="1048365" cy="16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0158A5"/>
                    </a:solidFill>
                  </a:rPr>
                  <a:t>12.2020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635CB8A5-30DF-4117-A90D-5B801525E574}"/>
                  </a:ext>
                </a:extLst>
              </p:cNvPr>
              <p:cNvSpPr txBox="1"/>
              <p:nvPr/>
            </p:nvSpPr>
            <p:spPr>
              <a:xfrm rot="19614083">
                <a:off x="9636784" y="2266103"/>
                <a:ext cx="1098317" cy="16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0158A5"/>
                    </a:solidFill>
                  </a:rPr>
                  <a:t>09.2021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52FA55E4-1BB0-44EC-ABBD-0E1A7A54F777}"/>
                  </a:ext>
                </a:extLst>
              </p:cNvPr>
              <p:cNvSpPr txBox="1"/>
              <p:nvPr/>
            </p:nvSpPr>
            <p:spPr>
              <a:xfrm rot="19614083">
                <a:off x="10133247" y="2264758"/>
                <a:ext cx="1048365" cy="16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0158A5"/>
                    </a:solidFill>
                  </a:rPr>
                  <a:t>01.2022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AEA28E0A-D874-4B5E-95D3-D0831315227B}"/>
                  </a:ext>
                </a:extLst>
              </p:cNvPr>
              <p:cNvSpPr txBox="1"/>
              <p:nvPr/>
            </p:nvSpPr>
            <p:spPr>
              <a:xfrm rot="19614083">
                <a:off x="10686433" y="2263412"/>
                <a:ext cx="1048365" cy="16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0158A5"/>
                    </a:solidFill>
                  </a:rPr>
                  <a:t>06.2022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D4C730BE-4A45-422A-90A3-FA6312C11AAC}"/>
                  </a:ext>
                </a:extLst>
              </p:cNvPr>
              <p:cNvSpPr txBox="1"/>
              <p:nvPr/>
            </p:nvSpPr>
            <p:spPr>
              <a:xfrm rot="19614083">
                <a:off x="11126440" y="2257484"/>
                <a:ext cx="104836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0158A5"/>
                    </a:solidFill>
                  </a:rPr>
                  <a:t>10.2022</a:t>
                </a:r>
              </a:p>
            </p:txBody>
          </p:sp>
        </p:grpSp>
      </p:grpSp>
      <p:graphicFrame>
        <p:nvGraphicFramePr>
          <p:cNvPr id="66" name="Диаграмма 65">
            <a:extLst>
              <a:ext uri="{FF2B5EF4-FFF2-40B4-BE49-F238E27FC236}">
                <a16:creationId xmlns:a16="http://schemas.microsoft.com/office/drawing/2014/main" xmlns="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7663057" y="2869182"/>
          <a:ext cx="4253172" cy="168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91" name="Группа 90">
            <a:extLst>
              <a:ext uri="{FF2B5EF4-FFF2-40B4-BE49-F238E27FC236}">
                <a16:creationId xmlns:a16="http://schemas.microsoft.com/office/drawing/2014/main" xmlns="" id="{F4252502-7E77-4182-B1FD-921A387C6F93}"/>
              </a:ext>
            </a:extLst>
          </p:cNvPr>
          <p:cNvGrpSpPr/>
          <p:nvPr/>
        </p:nvGrpSpPr>
        <p:grpSpPr>
          <a:xfrm>
            <a:off x="7332123" y="4156830"/>
            <a:ext cx="4843175" cy="230832"/>
            <a:chOff x="7331630" y="2257484"/>
            <a:chExt cx="4843175" cy="230832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F01CAD3C-3474-444B-B6F8-8ADF3DBBA8D5}"/>
                </a:ext>
              </a:extLst>
            </p:cNvPr>
            <p:cNvSpPr txBox="1"/>
            <p:nvPr/>
          </p:nvSpPr>
          <p:spPr>
            <a:xfrm rot="19614083">
              <a:off x="7331630" y="2270681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01.2020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1B8657C1-EA41-4A5C-978F-46372B0537E8}"/>
                </a:ext>
              </a:extLst>
            </p:cNvPr>
            <p:cNvSpPr txBox="1"/>
            <p:nvPr/>
          </p:nvSpPr>
          <p:spPr>
            <a:xfrm rot="19614083">
              <a:off x="8622600" y="2266103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12.2020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704AD5B7-2522-4E3C-A6A5-A83C54F5FDD6}"/>
                </a:ext>
              </a:extLst>
            </p:cNvPr>
            <p:cNvSpPr txBox="1"/>
            <p:nvPr/>
          </p:nvSpPr>
          <p:spPr>
            <a:xfrm rot="19614083">
              <a:off x="9636784" y="2266103"/>
              <a:ext cx="1098317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09.2021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5AF79463-3EEA-4AAF-9582-188BF3B5AB0E}"/>
                </a:ext>
              </a:extLst>
            </p:cNvPr>
            <p:cNvSpPr txBox="1"/>
            <p:nvPr/>
          </p:nvSpPr>
          <p:spPr>
            <a:xfrm rot="19614083">
              <a:off x="10133247" y="2264758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01.2022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677E84AF-2B84-4637-9004-0E5D3AD51DC5}"/>
                </a:ext>
              </a:extLst>
            </p:cNvPr>
            <p:cNvSpPr txBox="1"/>
            <p:nvPr/>
          </p:nvSpPr>
          <p:spPr>
            <a:xfrm rot="19614083">
              <a:off x="10686433" y="2263412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06.2022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E4E5ECD0-0BCB-4E05-AE4B-57D86F318044}"/>
                </a:ext>
              </a:extLst>
            </p:cNvPr>
            <p:cNvSpPr txBox="1"/>
            <p:nvPr/>
          </p:nvSpPr>
          <p:spPr>
            <a:xfrm rot="19614083">
              <a:off x="11126440" y="2257484"/>
              <a:ext cx="10483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10.2022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xmlns="" id="{939451B8-D75E-43A6-963A-916CB1954A73}"/>
              </a:ext>
            </a:extLst>
          </p:cNvPr>
          <p:cNvGrpSpPr/>
          <p:nvPr/>
        </p:nvGrpSpPr>
        <p:grpSpPr>
          <a:xfrm>
            <a:off x="7348825" y="6353839"/>
            <a:ext cx="4843175" cy="230832"/>
            <a:chOff x="7331630" y="2257484"/>
            <a:chExt cx="4843175" cy="230832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9660B042-DACC-40E6-A20B-555A03CA305C}"/>
                </a:ext>
              </a:extLst>
            </p:cNvPr>
            <p:cNvSpPr txBox="1"/>
            <p:nvPr/>
          </p:nvSpPr>
          <p:spPr>
            <a:xfrm rot="19614083">
              <a:off x="7331630" y="2270681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01.2020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CE6BA6BE-AA3C-4DD1-BF77-8BF56F2C4732}"/>
                </a:ext>
              </a:extLst>
            </p:cNvPr>
            <p:cNvSpPr txBox="1"/>
            <p:nvPr/>
          </p:nvSpPr>
          <p:spPr>
            <a:xfrm rot="19614083">
              <a:off x="8622600" y="2266103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12.2020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AD5FAFDF-6D20-4112-A840-F0A5D018F46C}"/>
                </a:ext>
              </a:extLst>
            </p:cNvPr>
            <p:cNvSpPr txBox="1"/>
            <p:nvPr/>
          </p:nvSpPr>
          <p:spPr>
            <a:xfrm rot="19614083">
              <a:off x="9636784" y="2266103"/>
              <a:ext cx="1098317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09.2021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436344DD-AB0C-422A-AACE-80B9DDD92A0C}"/>
                </a:ext>
              </a:extLst>
            </p:cNvPr>
            <p:cNvSpPr txBox="1"/>
            <p:nvPr/>
          </p:nvSpPr>
          <p:spPr>
            <a:xfrm rot="19614083">
              <a:off x="10133247" y="2264758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01.2022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B096B0B-AFB1-44FC-A05E-469ED6E3DCEE}"/>
                </a:ext>
              </a:extLst>
            </p:cNvPr>
            <p:cNvSpPr txBox="1"/>
            <p:nvPr/>
          </p:nvSpPr>
          <p:spPr>
            <a:xfrm rot="19614083">
              <a:off x="10686433" y="2263412"/>
              <a:ext cx="1048365" cy="16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06.2022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0CFF678F-44A5-4FB4-AC2D-5A1125C9520D}"/>
                </a:ext>
              </a:extLst>
            </p:cNvPr>
            <p:cNvSpPr txBox="1"/>
            <p:nvPr/>
          </p:nvSpPr>
          <p:spPr>
            <a:xfrm rot="19614083">
              <a:off x="11126440" y="2257484"/>
              <a:ext cx="10483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158A5"/>
                  </a:solidFill>
                </a:rPr>
                <a:t>10.2022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5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2467" y="360094"/>
            <a:ext cx="7885958" cy="369332"/>
          </a:xfrm>
        </p:spPr>
        <p:txBody>
          <a:bodyPr/>
          <a:lstStyle/>
          <a:p>
            <a:pPr algn="ctr"/>
            <a:r>
              <a:rPr lang="ru-RU" sz="2400" dirty="0"/>
              <a:t>Система МИВП над Санкт-Петербургом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725" y="2610351"/>
            <a:ext cx="6291050" cy="3593203"/>
          </a:xfrm>
          <a:prstGeom prst="rect">
            <a:avLst/>
          </a:prstGeom>
          <a:ln w="19050">
            <a:solidFill>
              <a:srgbClr val="0158A5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535" y="1520018"/>
            <a:ext cx="1203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ru-RU" sz="1600" b="1" dirty="0">
                <a:solidFill>
                  <a:srgbClr val="0158A5"/>
                </a:solidFill>
              </a:rPr>
              <a:t>Система мониторинга использования воздушного пространства (МИВП) </a:t>
            </a:r>
            <a:r>
              <a:rPr lang="ru-RU" sz="1600" dirty="0">
                <a:solidFill>
                  <a:srgbClr val="0158A5"/>
                </a:solidFill>
                <a:cs typeface="Arial" panose="020B0604020202020204" pitchFamily="34" charset="0"/>
              </a:rPr>
              <a:t>предназначена для обнаружения, сопровождения, идентификации пилотируемых  и беспилотных воздушных судов, выявления потенциально опасных полетов над городом и примыкающих к нему районах воздушного пространства, предоставления информации заинтересованным пользователям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398306"/>
            <a:ext cx="5734050" cy="41165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1950" indent="-285750" algn="just">
              <a:spcAft>
                <a:spcPts val="450"/>
              </a:spcAft>
            </a:pPr>
            <a:r>
              <a:rPr lang="ru-RU" sz="1400" b="1" dirty="0">
                <a:solidFill>
                  <a:srgbClr val="0158A5"/>
                </a:solidFill>
              </a:rPr>
              <a:t>Преимущества системы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достижение синергетического эффекта от использования разных технологий наблюдения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обеспечение одновременного наблюдения за полетами пилотируемых воздушных судов (ПВС) и </a:t>
            </a:r>
            <a:r>
              <a:rPr lang="ru-RU" altLang="ru-RU" sz="1400" dirty="0">
                <a:solidFill>
                  <a:srgbClr val="0158A5"/>
                </a:solidFill>
              </a:rPr>
              <a:t>БВС </a:t>
            </a:r>
            <a:r>
              <a:rPr lang="ru-RU" sz="1400" dirty="0">
                <a:solidFill>
                  <a:srgbClr val="0158A5"/>
                </a:solidFill>
              </a:rPr>
              <a:t>и крупным воздушным трафиком на всех высотах полета;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автоматическая идентификация ПВС и </a:t>
            </a:r>
            <a:r>
              <a:rPr lang="ru-RU" altLang="ru-RU" sz="1400" dirty="0">
                <a:solidFill>
                  <a:srgbClr val="0158A5"/>
                </a:solidFill>
              </a:rPr>
              <a:t>БВС </a:t>
            </a:r>
            <a:r>
              <a:rPr lang="ru-RU" sz="1400" dirty="0">
                <a:solidFill>
                  <a:srgbClr val="0158A5"/>
                </a:solidFill>
              </a:rPr>
              <a:t>и выявления потенциальных угроз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решение проблемы «слепых» зон в условиях сложного городского рельефа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получение информации 24/7 в режиме реального времени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межведомственная интеграция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построение на базе отечественного серийно выпускаемого оборудования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гибкая в размещении, пассивная и/или маломощная аппаратура</a:t>
            </a:r>
          </a:p>
          <a:p>
            <a:pPr marL="361950" indent="-28575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158A5"/>
                </a:solidFill>
              </a:rPr>
              <a:t>возможность масштабирования системы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800725" y="6283017"/>
            <a:ext cx="3026830" cy="569782"/>
            <a:chOff x="6128952" y="4917453"/>
            <a:chExt cx="4015057" cy="75580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259" y="4917453"/>
              <a:ext cx="903921" cy="74466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5731" y="5045752"/>
              <a:ext cx="1288278" cy="49920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6925" y="4918201"/>
              <a:ext cx="755061" cy="75506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952" y="4942722"/>
              <a:ext cx="696563" cy="705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9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29B048D1-DF45-48FF-857D-FD49018210DA}"/>
              </a:ext>
            </a:extLst>
          </p:cNvPr>
          <p:cNvSpPr/>
          <p:nvPr/>
        </p:nvSpPr>
        <p:spPr>
          <a:xfrm>
            <a:off x="430013" y="1270232"/>
            <a:ext cx="11596420" cy="5524750"/>
          </a:xfrm>
          <a:prstGeom prst="roundRect">
            <a:avLst>
              <a:gd name="adj" fmla="val 6760"/>
            </a:avLst>
          </a:prstGeom>
          <a:noFill/>
          <a:ln>
            <a:solidFill>
              <a:srgbClr val="005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259C0D-2134-46D7-ADAD-16463799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829" y="544760"/>
            <a:ext cx="7954596" cy="369332"/>
          </a:xfrm>
        </p:spPr>
        <p:txBody>
          <a:bodyPr/>
          <a:lstStyle/>
          <a:p>
            <a:r>
              <a:rPr lang="ru-RU" dirty="0"/>
              <a:t>Вызовы времени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64BD6AE8-CBC6-4162-98A0-A8B98B3F54BA}"/>
              </a:ext>
            </a:extLst>
          </p:cNvPr>
          <p:cNvGrpSpPr/>
          <p:nvPr/>
        </p:nvGrpSpPr>
        <p:grpSpPr>
          <a:xfrm>
            <a:off x="7739429" y="1384508"/>
            <a:ext cx="4175905" cy="2665295"/>
            <a:chOff x="5544272" y="1478474"/>
            <a:chExt cx="5123727" cy="3270248"/>
          </a:xfrm>
        </p:grpSpPr>
        <p:pic>
          <p:nvPicPr>
            <p:cNvPr id="3074" name="Picture 2" descr="Источник в УМВД: к пожарам на нефтебазах могла привести атака беспилотников  - Брянский ворчун">
              <a:extLst>
                <a:ext uri="{FF2B5EF4-FFF2-40B4-BE49-F238E27FC236}">
                  <a16:creationId xmlns:a16="http://schemas.microsoft.com/office/drawing/2014/main" xmlns="" id="{29071B9A-1F8B-45DA-BD5E-FD0706968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6" t="21558" b="30757"/>
            <a:stretch/>
          </p:blipFill>
          <p:spPr bwMode="auto">
            <a:xfrm>
              <a:off x="5544272" y="1478474"/>
              <a:ext cx="5123727" cy="3270248"/>
            </a:xfrm>
            <a:prstGeom prst="roundRect">
              <a:avLst>
                <a:gd name="adj" fmla="val 1058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E7E0F39A-AF6A-47FA-8277-EFEBE221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746" y="3034093"/>
              <a:ext cx="442086" cy="29472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A6EFE9E6-3D51-43AC-9793-5867C8D16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820" y="2794142"/>
              <a:ext cx="442086" cy="294724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187ABFAF-803A-4112-80BF-695E50877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197" y="3201443"/>
              <a:ext cx="303887" cy="202591"/>
            </a:xfrm>
            <a:prstGeom prst="rect">
              <a:avLst/>
            </a:prstGeom>
          </p:spPr>
        </p:pic>
      </p:grpSp>
      <p:pic>
        <p:nvPicPr>
          <p:cNvPr id="3076" name="Picture 4" descr="Барьеры для доставки грузов беспилотными дронами преодолеют на технологическом конкурсе НТИ Up Great">
            <a:extLst>
              <a:ext uri="{FF2B5EF4-FFF2-40B4-BE49-F238E27FC236}">
                <a16:creationId xmlns:a16="http://schemas.microsoft.com/office/drawing/2014/main" xmlns="" id="{E2709F03-DE08-4CA6-B162-D378C538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9" y="1384507"/>
            <a:ext cx="4175905" cy="2665295"/>
          </a:xfrm>
          <a:prstGeom prst="roundRect">
            <a:avLst>
              <a:gd name="adj" fmla="val 1145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xmlns="" id="{96D04F1E-815A-4656-80BA-F3C093EE9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328" y="4298876"/>
            <a:ext cx="4398105" cy="16821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800" b="0" u="none" strike="noStrike" kern="0" cap="none" spc="0" normalizeH="0" noProof="0" dirty="0">
                <a:ln>
                  <a:noFill/>
                </a:ln>
                <a:solidFill>
                  <a:srgbClr val="0158A5"/>
                </a:solidFill>
                <a:effectLst/>
                <a:uLnTx/>
                <a:uFillTx/>
              </a:rPr>
              <a:t>Безопасность воздушного пространства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800" kern="0" baseline="0" dirty="0">
                <a:solidFill>
                  <a:srgbClr val="0158A5"/>
                </a:solidFill>
              </a:rPr>
              <a:t>Безопасность населения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800" u="none" strike="noStrike" kern="0" cap="none" spc="0" normalizeH="0" noProof="0" dirty="0" smtClean="0">
                <a:ln>
                  <a:noFill/>
                </a:ln>
                <a:solidFill>
                  <a:srgbClr val="0158A5"/>
                </a:solidFill>
                <a:effectLst/>
                <a:uLnTx/>
                <a:uFillTx/>
              </a:rPr>
              <a:t>Безопасность инфраструктурных </a:t>
            </a:r>
            <a:r>
              <a:rPr kumimoji="0" lang="ru-RU" altLang="ru-RU" sz="1800" u="none" strike="noStrike" kern="0" cap="none" spc="0" normalizeH="0" noProof="0" dirty="0">
                <a:ln>
                  <a:noFill/>
                </a:ln>
                <a:solidFill>
                  <a:srgbClr val="0158A5"/>
                </a:solidFill>
                <a:effectLst/>
                <a:uLnTx/>
                <a:uFillTx/>
              </a:rPr>
              <a:t>объектов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1800" kern="0" baseline="0" dirty="0">
                <a:solidFill>
                  <a:srgbClr val="0158A5"/>
                </a:solidFill>
              </a:rPr>
              <a:t>Обеспечение исполнения полномочий </a:t>
            </a:r>
            <a:r>
              <a:rPr lang="ru-RU" altLang="ru-RU" sz="1800" kern="0" baseline="0" dirty="0" smtClean="0">
                <a:solidFill>
                  <a:srgbClr val="0158A5"/>
                </a:solidFill>
              </a:rPr>
              <a:t>силовых </a:t>
            </a:r>
            <a:r>
              <a:rPr lang="ru-RU" altLang="ru-RU" sz="1800" kern="0" baseline="0" dirty="0">
                <a:solidFill>
                  <a:srgbClr val="0158A5"/>
                </a:solidFill>
              </a:rPr>
              <a:t>ведомств</a:t>
            </a:r>
            <a:endParaRPr kumimoji="0" lang="ru-RU" altLang="ru-RU" sz="180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xmlns="" id="{F10F9F1B-C13B-4AE9-8AF5-C37C71D1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99" y="4375517"/>
            <a:ext cx="4630785" cy="19273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800" kern="0" dirty="0">
                <a:solidFill>
                  <a:srgbClr val="0158A5"/>
                </a:solidFill>
              </a:rPr>
              <a:t>Обеспечение исполнения </a:t>
            </a:r>
            <a:r>
              <a:rPr lang="ru-RU" altLang="ru-RU" sz="1800" kern="0" dirty="0" smtClean="0">
                <a:solidFill>
                  <a:srgbClr val="0158A5"/>
                </a:solidFill>
              </a:rPr>
              <a:t>административных </a:t>
            </a:r>
            <a:r>
              <a:rPr lang="ru-RU" altLang="ru-RU" sz="1800" kern="0" dirty="0">
                <a:solidFill>
                  <a:srgbClr val="0158A5"/>
                </a:solidFill>
              </a:rPr>
              <a:t>функций 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0" u="none" strike="noStrike" kern="0" cap="none" spc="0" normalizeH="0" noProof="0" dirty="0">
                <a:ln>
                  <a:noFill/>
                </a:ln>
                <a:solidFill>
                  <a:srgbClr val="0158A5"/>
                </a:solidFill>
                <a:effectLst/>
                <a:uLnTx/>
                <a:uFillTx/>
              </a:rPr>
              <a:t>Городская аэромобильность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800" kern="0" dirty="0">
                <a:solidFill>
                  <a:srgbClr val="0158A5"/>
                </a:solidFill>
              </a:rPr>
              <a:t>Развитие бизнеса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b="0" u="none" strike="noStrike" kern="0" cap="none" spc="0" normalizeH="0" noProof="0" dirty="0">
                <a:ln>
                  <a:noFill/>
                </a:ln>
                <a:solidFill>
                  <a:srgbClr val="0158A5"/>
                </a:solidFill>
                <a:effectLst/>
                <a:uLnTx/>
                <a:uFillTx/>
              </a:rPr>
              <a:t>Развлечения и туризм</a:t>
            </a:r>
          </a:p>
          <a:p>
            <a:pPr marL="285750" marR="0" lvl="0" indent="-28575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180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xmlns="" id="{14B8940D-9C41-41D5-B2BC-012BC5358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004" y="1457307"/>
            <a:ext cx="3020425" cy="5402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R="0" lvl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altLang="ru-RU" sz="1800" b="1" kern="0" dirty="0">
                <a:solidFill>
                  <a:srgbClr val="0158A5"/>
                </a:solidFill>
              </a:rPr>
              <a:t>Мониторинг ИВП</a:t>
            </a:r>
            <a:endParaRPr kumimoji="0" lang="ru-RU" altLang="ru-RU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080" name="Picture 8" descr="Весы PNG Image - PNG All">
            <a:extLst>
              <a:ext uri="{FF2B5EF4-FFF2-40B4-BE49-F238E27FC236}">
                <a16:creationId xmlns:a16="http://schemas.microsoft.com/office/drawing/2014/main" xmlns="" id="{80AAD70A-45AD-4BA9-A5E3-592C660F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8" y="2512086"/>
            <a:ext cx="1620456" cy="14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6636EBFA-2B6E-460E-8F5E-5B91B2A41ADD}"/>
              </a:ext>
            </a:extLst>
          </p:cNvPr>
          <p:cNvSpPr/>
          <p:nvPr/>
        </p:nvSpPr>
        <p:spPr>
          <a:xfrm>
            <a:off x="430013" y="6254730"/>
            <a:ext cx="11596420" cy="540251"/>
          </a:xfrm>
          <a:prstGeom prst="roundRect">
            <a:avLst>
              <a:gd name="adj" fmla="val 25552"/>
            </a:avLst>
          </a:prstGeom>
          <a:solidFill>
            <a:srgbClr val="0058AA"/>
          </a:solidFill>
          <a:ln>
            <a:solidFill>
              <a:srgbClr val="005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xmlns="" id="{97260D05-6103-4921-9512-59E2129EF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586" y="6369144"/>
            <a:ext cx="3951273" cy="400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R="0" lvl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ru-RU" sz="18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Наличие единой технической базы</a:t>
            </a:r>
            <a:endParaRPr kumimoji="0" lang="ru-RU" altLang="ru-RU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38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46EA5F62-685D-4672-8146-6C4B357E8158}"/>
              </a:ext>
            </a:extLst>
          </p:cNvPr>
          <p:cNvSpPr/>
          <p:nvPr/>
        </p:nvSpPr>
        <p:spPr>
          <a:xfrm>
            <a:off x="7176411" y="1838479"/>
            <a:ext cx="643630" cy="2060423"/>
          </a:xfrm>
          <a:prstGeom prst="rect">
            <a:avLst/>
          </a:prstGeom>
          <a:pattFill prst="ltUpDiag">
            <a:fgClr>
              <a:srgbClr val="FFF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BA7542F-1CD3-4C3C-BD67-D24231406A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1" b="91269" l="0" r="100000">
                        <a14:foregroundMark x1="9511" y1="73533" x2="89244" y2="55389"/>
                        <a14:foregroundMark x1="89244" y1="75853" x2="5778" y2="42974"/>
                        <a14:foregroundMark x1="9511" y1="53206" x2="90044" y2="65621"/>
                        <a14:foregroundMark x1="9156" y1="64529" x2="76356" y2="76398"/>
                        <a14:foregroundMark x1="24267" y1="76398" x2="24267" y2="76398"/>
                        <a14:foregroundMark x1="13511" y1="37244" x2="85956" y2="38472"/>
                        <a14:foregroundMark x1="47556" y1="30423" x2="47556" y2="30423"/>
                        <a14:foregroundMark x1="81156" y1="49795" x2="81156" y2="49795"/>
                        <a14:foregroundMark x1="48267" y1="45293" x2="88178" y2="49250"/>
                        <a14:foregroundMark x1="36800" y1="76398" x2="46756" y2="51432"/>
                        <a14:foregroundMark x1="21689" y1="80900" x2="61956" y2="48022"/>
                        <a14:foregroundMark x1="74489" y1="80900" x2="74489" y2="80900"/>
                        <a14:foregroundMark x1="54578" y1="33834" x2="54578" y2="33834"/>
                        <a14:foregroundMark x1="59733" y1="33834" x2="41600" y2="3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5340" y="3564696"/>
            <a:ext cx="515657" cy="335979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E911CC91-C645-47A2-B6E1-77318D9F32D7}"/>
              </a:ext>
            </a:extLst>
          </p:cNvPr>
          <p:cNvSpPr/>
          <p:nvPr/>
        </p:nvSpPr>
        <p:spPr>
          <a:xfrm>
            <a:off x="2275841" y="1363048"/>
            <a:ext cx="7163102" cy="482206"/>
          </a:xfrm>
          <a:prstGeom prst="rect">
            <a:avLst/>
          </a:prstGeom>
          <a:pattFill prst="lt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xmlns="" id="{8B3FEC60-4743-4635-AD26-3906A6403D6F}"/>
              </a:ext>
            </a:extLst>
          </p:cNvPr>
          <p:cNvSpPr/>
          <p:nvPr/>
        </p:nvSpPr>
        <p:spPr>
          <a:xfrm>
            <a:off x="3846839" y="3429001"/>
            <a:ext cx="3329572" cy="459742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607678EF-3053-46F2-A063-84FB0E92A663}"/>
              </a:ext>
            </a:extLst>
          </p:cNvPr>
          <p:cNvSpPr/>
          <p:nvPr/>
        </p:nvSpPr>
        <p:spPr>
          <a:xfrm>
            <a:off x="4696569" y="1826545"/>
            <a:ext cx="1069862" cy="1803525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xmlns="" id="{6BDD6E51-79C2-40CE-9A8D-34A3AB132F22}"/>
              </a:ext>
            </a:extLst>
          </p:cNvPr>
          <p:cNvSpPr/>
          <p:nvPr/>
        </p:nvSpPr>
        <p:spPr>
          <a:xfrm>
            <a:off x="5760035" y="1836706"/>
            <a:ext cx="1415359" cy="1722261"/>
          </a:xfrm>
          <a:prstGeom prst="rect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F43BA20B-72BA-40AA-A349-1BF4236DF8AB}"/>
              </a:ext>
            </a:extLst>
          </p:cNvPr>
          <p:cNvSpPr/>
          <p:nvPr/>
        </p:nvSpPr>
        <p:spPr>
          <a:xfrm>
            <a:off x="8327897" y="1845028"/>
            <a:ext cx="599787" cy="2039398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D5ADDAB5-048B-463D-A408-306F170A23FE}"/>
              </a:ext>
            </a:extLst>
          </p:cNvPr>
          <p:cNvSpPr/>
          <p:nvPr/>
        </p:nvSpPr>
        <p:spPr>
          <a:xfrm>
            <a:off x="7808400" y="1838720"/>
            <a:ext cx="519497" cy="2058309"/>
          </a:xfrm>
          <a:prstGeom prst="rect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xmlns="" id="{0C6EF636-4A1E-45ED-901A-442B4D01E89A}"/>
              </a:ext>
            </a:extLst>
          </p:cNvPr>
          <p:cNvSpPr/>
          <p:nvPr/>
        </p:nvSpPr>
        <p:spPr>
          <a:xfrm>
            <a:off x="3662166" y="1834869"/>
            <a:ext cx="190857" cy="2064034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31710F72-8A82-4500-8571-8E9BFE006ABD}"/>
              </a:ext>
            </a:extLst>
          </p:cNvPr>
          <p:cNvSpPr/>
          <p:nvPr/>
        </p:nvSpPr>
        <p:spPr>
          <a:xfrm>
            <a:off x="3855481" y="1834869"/>
            <a:ext cx="841088" cy="1713382"/>
          </a:xfrm>
          <a:prstGeom prst="rect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CDEE562-5F12-4795-AF53-4173FE3C7738}"/>
              </a:ext>
            </a:extLst>
          </p:cNvPr>
          <p:cNvSpPr/>
          <p:nvPr/>
        </p:nvSpPr>
        <p:spPr>
          <a:xfrm>
            <a:off x="2734287" y="1834869"/>
            <a:ext cx="926889" cy="2056918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F7103BA-8B14-4189-B631-27E0A314BED2}"/>
              </a:ext>
            </a:extLst>
          </p:cNvPr>
          <p:cNvSpPr/>
          <p:nvPr/>
        </p:nvSpPr>
        <p:spPr>
          <a:xfrm>
            <a:off x="2408902" y="3836541"/>
            <a:ext cx="7030041" cy="92919"/>
          </a:xfrm>
          <a:prstGeom prst="rect">
            <a:avLst/>
          </a:prstGeom>
          <a:solidFill>
            <a:srgbClr val="285891"/>
          </a:solidFill>
          <a:ln>
            <a:solidFill>
              <a:srgbClr val="005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89751" l="11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64" y="2687877"/>
            <a:ext cx="3480376" cy="144805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621648" y="1101731"/>
            <a:ext cx="5720182" cy="2419126"/>
            <a:chOff x="2563357" y="1259025"/>
            <a:chExt cx="5720182" cy="241912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0399">
              <a:off x="7865661" y="1899015"/>
              <a:ext cx="403932" cy="335771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2563357" y="1259025"/>
              <a:ext cx="1614659" cy="981928"/>
              <a:chOff x="3304965" y="510414"/>
              <a:chExt cx="1614659" cy="981928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81137">
                <a:off x="3304965" y="510414"/>
                <a:ext cx="1614659" cy="845005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217689">
                <a:off x="3918799" y="1020899"/>
                <a:ext cx="772551" cy="471443"/>
              </a:xfrm>
              <a:prstGeom prst="rect">
                <a:avLst/>
              </a:prstGeom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6761921" y="2073713"/>
              <a:ext cx="772551" cy="685278"/>
              <a:chOff x="7096619" y="2015610"/>
              <a:chExt cx="772551" cy="685278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7861" y="2015610"/>
                <a:ext cx="605357" cy="301962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589" b="68285" l="3817" r="100000">
                            <a14:foregroundMark x1="51145" y1="28803" x2="51145" y2="28803"/>
                            <a14:foregroundMark x1="53690" y1="48867" x2="53690" y2="488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096619" y="2229445"/>
                <a:ext cx="772551" cy="471443"/>
              </a:xfrm>
              <a:prstGeom prst="rect">
                <a:avLst/>
              </a:prstGeom>
            </p:spPr>
          </p:pic>
        </p:grp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182" y="3383427"/>
              <a:ext cx="442086" cy="294724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215" y="2683724"/>
              <a:ext cx="442086" cy="294724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453" y="3029660"/>
              <a:ext cx="442086" cy="294724"/>
            </a:xfrm>
            <a:prstGeom prst="rect">
              <a:avLst/>
            </a:prstGeom>
          </p:spPr>
        </p:pic>
      </p:grpSp>
      <p:sp>
        <p:nvSpPr>
          <p:cNvPr id="28" name="Прямоугольник 27"/>
          <p:cNvSpPr/>
          <p:nvPr/>
        </p:nvSpPr>
        <p:spPr>
          <a:xfrm>
            <a:off x="2829" y="6224937"/>
            <a:ext cx="12189171" cy="794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1344407" y="5289227"/>
            <a:ext cx="1203544" cy="1367076"/>
            <a:chOff x="1344407" y="5289227"/>
            <a:chExt cx="1203544" cy="1367076"/>
          </a:xfrm>
        </p:grpSpPr>
        <p:cxnSp>
          <p:nvCxnSpPr>
            <p:cNvPr id="65" name="Прямая со стрелкой 64"/>
            <p:cNvCxnSpPr/>
            <p:nvPr/>
          </p:nvCxnSpPr>
          <p:spPr>
            <a:xfrm flipV="1">
              <a:off x="2524741" y="5289227"/>
              <a:ext cx="0" cy="1367076"/>
            </a:xfrm>
            <a:prstGeom prst="straightConnector1">
              <a:avLst/>
            </a:prstGeom>
            <a:ln w="22225">
              <a:solidFill>
                <a:srgbClr val="0158A5"/>
              </a:solidFill>
              <a:prstDash val="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/>
            <p:cNvCxnSpPr>
              <a:cxnSpLocks/>
            </p:cNvCxnSpPr>
            <p:nvPr/>
          </p:nvCxnSpPr>
          <p:spPr>
            <a:xfrm>
              <a:off x="1344407" y="6645286"/>
              <a:ext cx="1203544" cy="11017"/>
            </a:xfrm>
            <a:prstGeom prst="straightConnector1">
              <a:avLst/>
            </a:prstGeom>
            <a:ln w="22225">
              <a:solidFill>
                <a:srgbClr val="0158A5"/>
              </a:solidFill>
              <a:prstDash val="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Скругленный прямоугольник 85"/>
          <p:cNvSpPr/>
          <p:nvPr/>
        </p:nvSpPr>
        <p:spPr>
          <a:xfrm>
            <a:off x="7370155" y="3837519"/>
            <a:ext cx="4654802" cy="1149506"/>
          </a:xfrm>
          <a:prstGeom prst="roundRect">
            <a:avLst>
              <a:gd name="adj" fmla="val 8764"/>
            </a:avLst>
          </a:prstGeom>
          <a:solidFill>
            <a:schemeClr val="bg1"/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ru-RU" sz="14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158A5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957378" y="5102650"/>
            <a:ext cx="3001048" cy="1814621"/>
          </a:xfrm>
          <a:prstGeom prst="roundRect">
            <a:avLst>
              <a:gd name="adj" fmla="val 6363"/>
            </a:avLst>
          </a:prstGeom>
          <a:solidFill>
            <a:schemeClr val="bg1"/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0158A5"/>
              </a:solidFill>
            </a:endParaRPr>
          </a:p>
          <a:p>
            <a:pPr algn="ctr"/>
            <a:endParaRPr lang="ru-RU" sz="1400" dirty="0">
              <a:solidFill>
                <a:srgbClr val="0158A5"/>
              </a:solidFill>
            </a:endParaRPr>
          </a:p>
          <a:p>
            <a:pPr algn="ctr"/>
            <a:endParaRPr lang="ru-RU" sz="1400" dirty="0">
              <a:solidFill>
                <a:srgbClr val="0158A5"/>
              </a:solidFill>
            </a:endParaRPr>
          </a:p>
          <a:p>
            <a:pPr algn="ctr"/>
            <a:endParaRPr lang="ru-RU" sz="1400" dirty="0">
              <a:solidFill>
                <a:srgbClr val="0158A5"/>
              </a:solidFill>
            </a:endParaRPr>
          </a:p>
          <a:p>
            <a:pPr algn="ctr"/>
            <a:endParaRPr lang="ru-RU" sz="1400" dirty="0">
              <a:solidFill>
                <a:srgbClr val="0158A5"/>
              </a:solidFill>
            </a:endParaRPr>
          </a:p>
          <a:p>
            <a:pPr algn="ctr"/>
            <a:endParaRPr lang="ru-RU" sz="1400" dirty="0">
              <a:solidFill>
                <a:srgbClr val="0158A5"/>
              </a:solidFill>
            </a:endParaRPr>
          </a:p>
          <a:p>
            <a:pPr algn="ctr"/>
            <a:endParaRPr lang="ru-RU" sz="1400" dirty="0">
              <a:solidFill>
                <a:srgbClr val="0158A5"/>
              </a:solidFill>
            </a:endParaRPr>
          </a:p>
        </p:txBody>
      </p:sp>
      <p:cxnSp>
        <p:nvCxnSpPr>
          <p:cNvPr id="31" name="Соединительная линия уступом 30"/>
          <p:cNvCxnSpPr>
            <a:cxnSpLocks/>
            <a:stCxn id="25" idx="2"/>
          </p:cNvCxnSpPr>
          <p:nvPr/>
        </p:nvCxnSpPr>
        <p:spPr>
          <a:xfrm rot="16200000" flipH="1">
            <a:off x="6984890" y="3777275"/>
            <a:ext cx="311986" cy="3573603"/>
          </a:xfrm>
          <a:prstGeom prst="bentConnector2">
            <a:avLst/>
          </a:prstGeom>
          <a:ln w="22225">
            <a:solidFill>
              <a:srgbClr val="0158A5"/>
            </a:solidFill>
            <a:headEnd type="none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7884880" y="4742777"/>
            <a:ext cx="0" cy="546450"/>
          </a:xfrm>
          <a:prstGeom prst="straightConnector1">
            <a:avLst/>
          </a:prstGeom>
          <a:ln w="22225">
            <a:solidFill>
              <a:srgbClr val="0158A5"/>
            </a:solidFill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-137024" y="6506077"/>
            <a:ext cx="174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solidFill>
                  <a:srgbClr val="0158A5"/>
                </a:solidFill>
              </a:rPr>
              <a:t>Оптикоэлектронные</a:t>
            </a:r>
            <a:r>
              <a:rPr lang="ru-RU" sz="900" b="1" dirty="0">
                <a:solidFill>
                  <a:srgbClr val="0158A5"/>
                </a:solidFill>
              </a:rPr>
              <a:t> </a:t>
            </a:r>
          </a:p>
          <a:p>
            <a:pPr algn="ctr"/>
            <a:r>
              <a:rPr lang="ru-RU" sz="900" b="1" dirty="0">
                <a:solidFill>
                  <a:srgbClr val="0158A5"/>
                </a:solidFill>
              </a:rPr>
              <a:t>средства наблюдения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" y="5927128"/>
            <a:ext cx="706399" cy="759292"/>
          </a:xfrm>
          <a:prstGeom prst="rect">
            <a:avLst/>
          </a:prstGeom>
        </p:spPr>
      </p:pic>
      <p:sp>
        <p:nvSpPr>
          <p:cNvPr id="75" name="Заголовок 1"/>
          <p:cNvSpPr txBox="1">
            <a:spLocks/>
          </p:cNvSpPr>
          <p:nvPr/>
        </p:nvSpPr>
        <p:spPr>
          <a:xfrm>
            <a:off x="3413760" y="544760"/>
            <a:ext cx="854466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98" b="1" i="0">
                <a:solidFill>
                  <a:srgbClr val="0055A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ru-RU" altLang="ru-RU" sz="2400" kern="0" dirty="0">
                <a:solidFill>
                  <a:srgbClr val="0158A5"/>
                </a:solidFill>
              </a:rPr>
              <a:t>Структура системы мониторинга</a:t>
            </a:r>
            <a:endParaRPr lang="ru-RU" sz="2400" kern="0" dirty="0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2830" y="1371499"/>
            <a:ext cx="2731917" cy="3599846"/>
          </a:xfrm>
          <a:prstGeom prst="roundRect">
            <a:avLst>
              <a:gd name="adj" fmla="val 3990"/>
            </a:avLst>
          </a:prstGeom>
          <a:solidFill>
            <a:schemeClr val="bg1"/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обнаружение всех типов целей, в т.ч. не оборудованных ответчиками;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значительная дальность действия;</a:t>
            </a:r>
          </a:p>
          <a:p>
            <a:pPr algn="just"/>
            <a:endParaRPr lang="ru-RU" sz="14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158A5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2831" y="1371493"/>
            <a:ext cx="2727002" cy="3974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158A5"/>
                </a:solidFill>
              </a:rPr>
              <a:t>Первичная радиолокация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900776" y="3853253"/>
            <a:ext cx="4314468" cy="1129961"/>
          </a:xfrm>
          <a:prstGeom prst="roundRect">
            <a:avLst>
              <a:gd name="adj" fmla="val 3990"/>
            </a:avLst>
          </a:prstGeom>
          <a:solidFill>
            <a:schemeClr val="accent1">
              <a:lumMod val="20000"/>
              <a:lumOff val="80000"/>
            </a:schemeClr>
          </a:solidFill>
          <a:ln w="44450" cmpd="dbl"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158A5"/>
                </a:solidFill>
              </a:rPr>
              <a:t>наблюдение в реальном времени за ВО на всех высотах;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158A5"/>
                </a:solidFill>
              </a:rPr>
              <a:t>наблюдения за АОН, БВС и крупным воздушным трафиком;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158A5"/>
                </a:solidFill>
              </a:rPr>
              <a:t>достижение синергетического эффекта от использования разных технологий наблюдения;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158A5"/>
                </a:solidFill>
              </a:rPr>
              <a:t>решение проблемы «слепых» зон в условиях сложного городского рельефа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932599" y="1375759"/>
            <a:ext cx="3238478" cy="3607455"/>
          </a:xfrm>
          <a:prstGeom prst="roundRect">
            <a:avLst>
              <a:gd name="adj" fmla="val 3990"/>
            </a:avLst>
          </a:prstGeom>
          <a:solidFill>
            <a:schemeClr val="bg1"/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rgbClr val="0158A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 наблюдение объектов, с включенными бортовыми передатчиками;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 высокая точность определения координат и скорость обновления информации;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 отсутствие «слепых зон»;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 формирование зоны наблюдения независимо от рельефа и инфраструктуры;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наблюдение на сверхмалых высотах;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 точность зависит от геометрии МПСН, а не от дальности до объекта;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158A5"/>
                </a:solidFill>
              </a:rPr>
              <a:t> низкая стоимость и расходы на эксплуатацию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927685" y="1375754"/>
            <a:ext cx="3243391" cy="4033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158A5"/>
                </a:solidFill>
              </a:rPr>
              <a:t>МПСН, АЗН-В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058830" y="4603216"/>
            <a:ext cx="0" cy="765197"/>
          </a:xfrm>
          <a:prstGeom prst="straightConnector1">
            <a:avLst/>
          </a:prstGeom>
          <a:ln w="22225">
            <a:solidFill>
              <a:srgbClr val="0158A5"/>
            </a:solidFill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 descr="02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8536" b="3012"/>
          <a:stretch>
            <a:fillRect/>
          </a:stretch>
        </p:blipFill>
        <p:spPr bwMode="auto">
          <a:xfrm>
            <a:off x="1494961" y="3504162"/>
            <a:ext cx="1084875" cy="110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Группа 40"/>
          <p:cNvGrpSpPr/>
          <p:nvPr/>
        </p:nvGrpSpPr>
        <p:grpSpPr>
          <a:xfrm>
            <a:off x="1194783" y="5278210"/>
            <a:ext cx="884417" cy="510058"/>
            <a:chOff x="1194783" y="5278210"/>
            <a:chExt cx="884417" cy="510058"/>
          </a:xfrm>
        </p:grpSpPr>
        <p:cxnSp>
          <p:nvCxnSpPr>
            <p:cNvPr id="89" name="Прямая со стрелкой 88"/>
            <p:cNvCxnSpPr>
              <a:cxnSpLocks/>
            </p:cNvCxnSpPr>
            <p:nvPr/>
          </p:nvCxnSpPr>
          <p:spPr>
            <a:xfrm>
              <a:off x="1194783" y="5779325"/>
              <a:ext cx="884417" cy="0"/>
            </a:xfrm>
            <a:prstGeom prst="straightConnector1">
              <a:avLst/>
            </a:prstGeom>
            <a:ln w="22225">
              <a:solidFill>
                <a:srgbClr val="0158A5"/>
              </a:solidFill>
              <a:prstDash val="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 flipV="1">
              <a:off x="2065020" y="5278210"/>
              <a:ext cx="0" cy="510058"/>
            </a:xfrm>
            <a:prstGeom prst="straightConnector1">
              <a:avLst/>
            </a:prstGeom>
            <a:ln w="22225">
              <a:solidFill>
                <a:srgbClr val="0158A5"/>
              </a:solidFill>
              <a:prstDash val="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2010376" y="4665977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rgbClr val="0158A5"/>
                </a:solidFill>
              </a:rPr>
              <a:t>РЛК</a:t>
            </a:r>
            <a:r>
              <a:rPr lang="en-US" sz="900" b="1" dirty="0">
                <a:solidFill>
                  <a:srgbClr val="0158A5"/>
                </a:solidFill>
              </a:rPr>
              <a:t> </a:t>
            </a:r>
            <a:r>
              <a:rPr lang="ru-RU" sz="900" b="1" dirty="0" smtClean="0">
                <a:solidFill>
                  <a:srgbClr val="0158A5"/>
                </a:solidFill>
              </a:rPr>
              <a:t>РОСК</a:t>
            </a:r>
            <a:r>
              <a:rPr lang="en-US" sz="900" b="1" dirty="0" smtClean="0">
                <a:solidFill>
                  <a:srgbClr val="0158A5"/>
                </a:solidFill>
              </a:rPr>
              <a:t>-1</a:t>
            </a:r>
            <a:endParaRPr lang="ru-RU" sz="900" b="1" dirty="0">
              <a:solidFill>
                <a:srgbClr val="0158A5"/>
              </a:solidFill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5" y="3804756"/>
            <a:ext cx="1060221" cy="8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Прямая со стрелкой 66"/>
          <p:cNvCxnSpPr>
            <a:cxnSpLocks/>
          </p:cNvCxnSpPr>
          <p:nvPr/>
        </p:nvCxnSpPr>
        <p:spPr>
          <a:xfrm>
            <a:off x="871567" y="4873084"/>
            <a:ext cx="1187263" cy="0"/>
          </a:xfrm>
          <a:prstGeom prst="straightConnector1">
            <a:avLst/>
          </a:prstGeom>
          <a:ln w="22225">
            <a:solidFill>
              <a:srgbClr val="0158A5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865835" y="4585107"/>
            <a:ext cx="0" cy="295021"/>
          </a:xfrm>
          <a:prstGeom prst="straightConnector1">
            <a:avLst/>
          </a:prstGeom>
          <a:ln w="22225">
            <a:solidFill>
              <a:srgbClr val="0158A5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6414" y="4665196"/>
            <a:ext cx="6383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err="1">
                <a:solidFill>
                  <a:srgbClr val="0158A5"/>
                </a:solidFill>
              </a:rPr>
              <a:t>Моб.РЛК</a:t>
            </a:r>
            <a:endParaRPr lang="ru-RU" sz="900" b="1" dirty="0">
              <a:solidFill>
                <a:srgbClr val="0158A5"/>
              </a:solidFill>
            </a:endParaRP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484" l="0" r="99363">
                        <a14:foregroundMark x1="29140" y1="40048" x2="29140" y2="40048"/>
                        <a14:foregroundMark x1="25955" y1="34293" x2="29140" y2="79137"/>
                        <a14:foregroundMark x1="33758" y1="63309" x2="33758" y2="63309"/>
                        <a14:foregroundMark x1="32006" y1="61631" x2="50955" y2="78897"/>
                        <a14:foregroundMark x1="27707" y1="86571" x2="27866" y2="76739"/>
                        <a14:foregroundMark x1="79459" y1="7434" x2="79459" y2="7434"/>
                        <a14:foregroundMark x1="93631" y1="44125" x2="93631" y2="44125"/>
                        <a14:foregroundMark x1="92038" y1="24460" x2="92038" y2="24460"/>
                        <a14:foregroundMark x1="92038" y1="25899" x2="93471" y2="43645"/>
                        <a14:foregroundMark x1="86465" y1="30456" x2="87420" y2="58753"/>
                        <a14:backgroundMark x1="57166" y1="23741" x2="57166" y2="23741"/>
                        <a14:backgroundMark x1="17516" y1="11990" x2="73885" y2="36451"/>
                        <a14:backgroundMark x1="8599" y1="65707" x2="15446" y2="32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61" r="3173" b="33193"/>
          <a:stretch/>
        </p:blipFill>
        <p:spPr>
          <a:xfrm>
            <a:off x="405398" y="5052670"/>
            <a:ext cx="327878" cy="612834"/>
          </a:xfrm>
          <a:prstGeom prst="rect">
            <a:avLst/>
          </a:prstGeom>
          <a:ln w="12700">
            <a:noFill/>
          </a:ln>
        </p:spPr>
      </p:pic>
      <p:sp>
        <p:nvSpPr>
          <p:cNvPr id="88" name="TextBox 87"/>
          <p:cNvSpPr txBox="1"/>
          <p:nvPr/>
        </p:nvSpPr>
        <p:spPr>
          <a:xfrm>
            <a:off x="-249444" y="5667272"/>
            <a:ext cx="17405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158A5"/>
                </a:solidFill>
              </a:rPr>
              <a:t>Средства РТМ и РЭУ</a:t>
            </a: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8620415" y="4715353"/>
            <a:ext cx="0" cy="497674"/>
          </a:xfrm>
          <a:prstGeom prst="straightConnector1">
            <a:avLst/>
          </a:prstGeom>
          <a:ln w="22225">
            <a:solidFill>
              <a:srgbClr val="0158A5"/>
            </a:solidFill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1885949" y="5116600"/>
            <a:ext cx="6936265" cy="291484"/>
          </a:xfrm>
          <a:prstGeom prst="roundRect">
            <a:avLst/>
          </a:prstGeom>
          <a:solidFill>
            <a:schemeClr val="bg1"/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158A5"/>
                </a:solidFill>
              </a:rPr>
              <a:t>Сеть передачи данных оператора связи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279815" y="5059138"/>
            <a:ext cx="1728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158A5"/>
                </a:solidFill>
              </a:rPr>
              <a:t>Центр мониторинга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D7C471B-6294-47D9-BB1E-4C1DFA8FADC8}"/>
              </a:ext>
            </a:extLst>
          </p:cNvPr>
          <p:cNvGrpSpPr/>
          <p:nvPr/>
        </p:nvGrpSpPr>
        <p:grpSpPr>
          <a:xfrm>
            <a:off x="7363159" y="3807400"/>
            <a:ext cx="1000083" cy="1119030"/>
            <a:chOff x="5627878" y="2763218"/>
            <a:chExt cx="1203788" cy="1346963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5627878" y="2818412"/>
              <a:ext cx="988893" cy="1291769"/>
              <a:chOff x="3662033" y="3917800"/>
              <a:chExt cx="988893" cy="1291769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9877" y="3917800"/>
                <a:ext cx="781049" cy="1238788"/>
              </a:xfrm>
              <a:prstGeom prst="rect">
                <a:avLst/>
              </a:prstGeom>
            </p:spPr>
          </p:pic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2033" y="3970781"/>
                <a:ext cx="781049" cy="1238788"/>
              </a:xfrm>
              <a:prstGeom prst="rect">
                <a:avLst/>
              </a:prstGeom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6050617" y="2763218"/>
              <a:ext cx="781049" cy="1238788"/>
              <a:chOff x="3682250" y="3702010"/>
              <a:chExt cx="781049" cy="1238788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2589" b="68285" l="3817" r="100000">
                            <a14:foregroundMark x1="51145" y1="28803" x2="51145" y2="28803"/>
                            <a14:foregroundMark x1="53690" y1="48867" x2="53690" y2="488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4131" y="3838507"/>
                <a:ext cx="377670" cy="292736"/>
              </a:xfrm>
              <a:prstGeom prst="rect">
                <a:avLst/>
              </a:prstGeom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2250" y="3702010"/>
                <a:ext cx="781049" cy="1238788"/>
              </a:xfrm>
              <a:prstGeom prst="rect">
                <a:avLst/>
              </a:prstGeom>
            </p:spPr>
          </p:pic>
        </p:grpSp>
      </p:grpSp>
      <p:sp>
        <p:nvSpPr>
          <p:cNvPr id="37" name="TextBox 36"/>
          <p:cNvSpPr txBox="1"/>
          <p:nvPr/>
        </p:nvSpPr>
        <p:spPr>
          <a:xfrm>
            <a:off x="7820041" y="4670970"/>
            <a:ext cx="623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rgbClr val="0158A5"/>
                </a:solidFill>
              </a:rPr>
              <a:t>1090 МГц </a:t>
            </a:r>
          </a:p>
          <a:p>
            <a:r>
              <a:rPr lang="ru-RU" sz="800" dirty="0">
                <a:solidFill>
                  <a:srgbClr val="0158A5"/>
                </a:solidFill>
              </a:rPr>
              <a:t>1030 МГц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70616" y="4723695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err="1">
                <a:solidFill>
                  <a:srgbClr val="0158A5"/>
                </a:solidFill>
              </a:rPr>
              <a:t>ПрС</a:t>
            </a:r>
            <a:r>
              <a:rPr lang="ru-RU" sz="900" dirty="0">
                <a:solidFill>
                  <a:srgbClr val="0158A5"/>
                </a:solidFill>
              </a:rPr>
              <a:t>/ПС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DE7897EA-EB7E-48DC-BB80-2CED20AA31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19" y="4179842"/>
            <a:ext cx="457791" cy="55871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305703-16FF-4D07-B164-A35A19932A6E}"/>
              </a:ext>
            </a:extLst>
          </p:cNvPr>
          <p:cNvSpPr txBox="1"/>
          <p:nvPr/>
        </p:nvSpPr>
        <p:spPr>
          <a:xfrm>
            <a:off x="8353447" y="4722032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0158A5"/>
                </a:solidFill>
              </a:rPr>
              <a:t>БП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6395999-722B-4A0B-8043-EB97D40A4EF3}"/>
              </a:ext>
            </a:extLst>
          </p:cNvPr>
          <p:cNvSpPr txBox="1"/>
          <p:nvPr/>
        </p:nvSpPr>
        <p:spPr>
          <a:xfrm>
            <a:off x="8567324" y="467461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rgbClr val="0158A5"/>
                </a:solidFill>
              </a:rPr>
              <a:t>1090 </a:t>
            </a:r>
          </a:p>
          <a:p>
            <a:r>
              <a:rPr lang="ru-RU" sz="800" dirty="0">
                <a:solidFill>
                  <a:srgbClr val="0158A5"/>
                </a:solidFill>
              </a:rPr>
              <a:t>МГц 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B205E3D6-CE1B-4FA3-BB26-B015B31EB80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72931" t="28320" r="987" b="30687"/>
          <a:stretch/>
        </p:blipFill>
        <p:spPr>
          <a:xfrm>
            <a:off x="8969397" y="5414526"/>
            <a:ext cx="2509894" cy="1507459"/>
          </a:xfrm>
          <a:prstGeom prst="roundRect">
            <a:avLst>
              <a:gd name="adj" fmla="val 6339"/>
            </a:avLst>
          </a:prstGeom>
          <a:ln w="19050">
            <a:solidFill>
              <a:srgbClr val="0058AA"/>
            </a:solidFill>
          </a:ln>
        </p:spPr>
      </p:pic>
      <p:sp>
        <p:nvSpPr>
          <p:cNvPr id="95" name="Скругленный прямоугольник 94"/>
          <p:cNvSpPr/>
          <p:nvPr/>
        </p:nvSpPr>
        <p:spPr>
          <a:xfrm>
            <a:off x="8957378" y="5082561"/>
            <a:ext cx="3001048" cy="4033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58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158A5"/>
                </a:solidFill>
              </a:rPr>
              <a:t>Центр мониторинга</a:t>
            </a:r>
          </a:p>
        </p:txBody>
      </p:sp>
      <p:grpSp>
        <p:nvGrpSpPr>
          <p:cNvPr id="98" name="Группа 97"/>
          <p:cNvGrpSpPr/>
          <p:nvPr/>
        </p:nvGrpSpPr>
        <p:grpSpPr>
          <a:xfrm>
            <a:off x="10689008" y="6075763"/>
            <a:ext cx="1447137" cy="672897"/>
            <a:chOff x="10420848" y="7019388"/>
            <a:chExt cx="1447137" cy="672897"/>
          </a:xfrm>
        </p:grpSpPr>
        <p:sp>
          <p:nvSpPr>
            <p:cNvPr id="70" name="Стрелка вправо 69"/>
            <p:cNvSpPr/>
            <p:nvPr/>
          </p:nvSpPr>
          <p:spPr>
            <a:xfrm>
              <a:off x="10441368" y="7019388"/>
              <a:ext cx="1426617" cy="672897"/>
            </a:xfrm>
            <a:prstGeom prst="rightArrow">
              <a:avLst>
                <a:gd name="adj1" fmla="val 64155"/>
                <a:gd name="adj2" fmla="val 61324"/>
              </a:avLst>
            </a:prstGeom>
            <a:solidFill>
              <a:srgbClr val="0158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420848" y="7140392"/>
              <a:ext cx="111656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выдача потребителям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xmlns="" id="{D9E18839-5B8F-4356-A63B-47F636770840}"/>
              </a:ext>
            </a:extLst>
          </p:cNvPr>
          <p:cNvGrpSpPr/>
          <p:nvPr/>
        </p:nvGrpSpPr>
        <p:grpSpPr>
          <a:xfrm>
            <a:off x="6473586" y="6068917"/>
            <a:ext cx="2509895" cy="672897"/>
            <a:chOff x="4886432" y="5863449"/>
            <a:chExt cx="1225435" cy="672897"/>
          </a:xfrm>
        </p:grpSpPr>
        <p:sp>
          <p:nvSpPr>
            <p:cNvPr id="93" name="Стрелка вправо 62">
              <a:extLst>
                <a:ext uri="{FF2B5EF4-FFF2-40B4-BE49-F238E27FC236}">
                  <a16:creationId xmlns:a16="http://schemas.microsoft.com/office/drawing/2014/main" xmlns="" id="{E1BAD1BC-E45A-4B12-9A7B-D8F8C19FA12B}"/>
                </a:ext>
              </a:extLst>
            </p:cNvPr>
            <p:cNvSpPr/>
            <p:nvPr/>
          </p:nvSpPr>
          <p:spPr>
            <a:xfrm>
              <a:off x="4886432" y="5863449"/>
              <a:ext cx="1225435" cy="672897"/>
            </a:xfrm>
            <a:prstGeom prst="rightArrow">
              <a:avLst>
                <a:gd name="adj1" fmla="val 64155"/>
                <a:gd name="adj2" fmla="val 61324"/>
              </a:avLst>
            </a:prstGeom>
            <a:solidFill>
              <a:schemeClr val="bg1"/>
            </a:solidFill>
            <a:ln w="12700">
              <a:solidFill>
                <a:srgbClr val="0158A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CB1E8D29-B8FE-440C-A96B-8CB414C281D8}"/>
                </a:ext>
              </a:extLst>
            </p:cNvPr>
            <p:cNvSpPr txBox="1"/>
            <p:nvPr/>
          </p:nvSpPr>
          <p:spPr>
            <a:xfrm>
              <a:off x="5076905" y="6075939"/>
              <a:ext cx="430217" cy="2616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100" i="1" dirty="0">
                  <a:solidFill>
                    <a:srgbClr val="0158A5"/>
                  </a:solidFill>
                </a:rPr>
                <a:t>плановая информация</a:t>
              </a:r>
            </a:p>
          </p:txBody>
        </p:sp>
      </p:grpSp>
      <p:pic>
        <p:nvPicPr>
          <p:cNvPr id="1026" name="Picture 2" descr="Электростанция – Бесплатные иконки: здания">
            <a:extLst>
              <a:ext uri="{FF2B5EF4-FFF2-40B4-BE49-F238E27FC236}">
                <a16:creationId xmlns:a16="http://schemas.microsoft.com/office/drawing/2014/main" xmlns="" id="{362717CF-390E-4EDE-9CB7-368ED3CB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76" y="3300475"/>
            <a:ext cx="560574" cy="5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брика – Бесплатные иконки: здания">
            <a:extLst>
              <a:ext uri="{FF2B5EF4-FFF2-40B4-BE49-F238E27FC236}">
                <a16:creationId xmlns:a16="http://schemas.microsoft.com/office/drawing/2014/main" xmlns="" id="{60198ECA-8F9F-4C48-BB47-1EB538EE1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54" y="3446890"/>
            <a:ext cx="393057" cy="3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аэропорта норвуд Мемориал , самолет, аэропорт Хитроу">
            <a:extLst>
              <a:ext uri="{FF2B5EF4-FFF2-40B4-BE49-F238E27FC236}">
                <a16:creationId xmlns:a16="http://schemas.microsoft.com/office/drawing/2014/main" xmlns="" id="{B52EFD84-F5B3-419C-A2ED-6610C0CE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2" b="99231" l="10000" r="90000">
                        <a14:foregroundMark x1="25444" y1="73846" x2="25444" y2="73846"/>
                        <a14:foregroundMark x1="28444" y1="84231" x2="28444" y2="84231"/>
                        <a14:foregroundMark x1="43556" y1="84808" x2="43556" y2="84808"/>
                        <a14:foregroundMark x1="44889" y1="74038" x2="44889" y2="74038"/>
                        <a14:foregroundMark x1="57000" y1="74231" x2="57000" y2="74231"/>
                        <a14:foregroundMark x1="56889" y1="85385" x2="57556" y2="85192"/>
                        <a14:foregroundMark x1="71444" y1="74038" x2="71444" y2="74038"/>
                        <a14:foregroundMark x1="77778" y1="85769" x2="77778" y2="85769"/>
                        <a14:foregroundMark x1="33333" y1="22523" x2="33333" y2="22523"/>
                        <a14:foregroundMark x1="32813" y1="38739" x2="31771" y2="94595"/>
                        <a14:foregroundMark x1="32292" y1="83784" x2="80208" y2="79279"/>
                        <a14:foregroundMark x1="64583" y1="62162" x2="62500" y2="8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13" y="3394035"/>
            <a:ext cx="798022" cy="4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145" y="1442942"/>
            <a:ext cx="57205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/>
            <a:r>
              <a:rPr lang="ru-RU" sz="1600" b="1" dirty="0">
                <a:solidFill>
                  <a:srgbClr val="0158A5"/>
                </a:solidFill>
              </a:rPr>
              <a:t>Компактный бортовой передатчик (БП) «Москит» </a:t>
            </a:r>
          </a:p>
          <a:p>
            <a:r>
              <a:rPr lang="ru-RU" sz="1400" dirty="0">
                <a:solidFill>
                  <a:srgbClr val="0158A5"/>
                </a:solidFill>
              </a:rPr>
              <a:t>стандарта </a:t>
            </a:r>
            <a:r>
              <a:rPr lang="en-US" sz="1400" dirty="0">
                <a:solidFill>
                  <a:srgbClr val="0158A5"/>
                </a:solidFill>
              </a:rPr>
              <a:t>1090ES</a:t>
            </a:r>
            <a:r>
              <a:rPr lang="ru-RU" sz="1400" dirty="0">
                <a:solidFill>
                  <a:srgbClr val="0158A5"/>
                </a:solidFill>
              </a:rPr>
              <a:t> фиксирует и передает идентификатор, координаты, высоту и скорость оснащенного БВС. </a:t>
            </a:r>
          </a:p>
          <a:p>
            <a:pPr algn="just"/>
            <a:endParaRPr lang="ru-RU" sz="1400" dirty="0">
              <a:solidFill>
                <a:srgbClr val="0158A5"/>
              </a:solidFill>
            </a:endParaRPr>
          </a:p>
          <a:p>
            <a:pPr algn="just"/>
            <a:r>
              <a:rPr lang="ru-RU" sz="1400" dirty="0">
                <a:solidFill>
                  <a:srgbClr val="0158A5"/>
                </a:solidFill>
              </a:rPr>
              <a:t>БП «Москит» предназначен для оснащения БВС массой от 0,15 до 30 кг. Параметры передатчика откалиброваны для применения в городских условиях с учетом требований высокой электромагнитной совместимости.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39153" y="360094"/>
            <a:ext cx="8909556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400" b="1" i="0">
                <a:solidFill>
                  <a:srgbClr val="0055A2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ru-RU" altLang="ru-RU" dirty="0">
                <a:solidFill>
                  <a:srgbClr val="0158A5"/>
                </a:solidFill>
              </a:rPr>
              <a:t>Бортовые передатчики «Москит» 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solidFill>
                  <a:srgbClr val="0158A5"/>
                </a:solidFill>
              </a:rPr>
              <a:t>для применения в городских условиях</a:t>
            </a:r>
            <a:endParaRPr lang="en-US" altLang="ru-RU" kern="0" dirty="0">
              <a:solidFill>
                <a:srgbClr val="0158A5"/>
              </a:solidFill>
            </a:endParaRPr>
          </a:p>
        </p:txBody>
      </p:sp>
      <p:pic>
        <p:nvPicPr>
          <p:cNvPr id="18" name="01_x1.5">
            <a:hlinkClick r:id="" action="ppaction://media"/>
            <a:extLst>
              <a:ext uri="{FF2B5EF4-FFF2-40B4-BE49-F238E27FC236}">
                <a16:creationId xmlns:a16="http://schemas.microsoft.com/office/drawing/2014/main" xmlns="" id="{67C2A2EC-59B8-4496-8162-99CF1BA27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675" r="20609" b="15388"/>
          <a:stretch/>
        </p:blipFill>
        <p:spPr>
          <a:xfrm>
            <a:off x="6038584" y="1309049"/>
            <a:ext cx="6042480" cy="3901284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A141347E-EC10-471A-B184-294DF20A0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584" y="5210333"/>
            <a:ext cx="6042480" cy="1537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7386D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indent="-2857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158A5"/>
                </a:solidFill>
                <a:cs typeface="Arial" panose="020B0604020202020204" pitchFamily="34" charset="0"/>
              </a:rPr>
              <a:t>Идентификация и наблюдение за БВС на всех этапах полета;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158A5"/>
                </a:solidFill>
                <a:cs typeface="Arial" panose="020B0604020202020204" pitchFamily="34" charset="0"/>
              </a:rPr>
              <a:t>Интеграция информации о БВС и его действиях в общую картину воздушного пространства в районе наблюдения;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158A5"/>
                </a:solidFill>
                <a:cs typeface="Arial" panose="020B0604020202020204" pitchFamily="34" charset="0"/>
              </a:rPr>
              <a:t>Проверка наличия и статуса разрешения на полет;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158A5"/>
                </a:solidFill>
                <a:cs typeface="Arial" panose="020B0604020202020204" pitchFamily="34" charset="0"/>
              </a:rPr>
              <a:t>Контроль соблюдения ФП ИВП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13BE02-EFF9-4371-9FD6-A5D3AA1FA7F0}"/>
              </a:ext>
            </a:extLst>
          </p:cNvPr>
          <p:cNvSpPr txBox="1"/>
          <p:nvPr/>
        </p:nvSpPr>
        <p:spPr>
          <a:xfrm>
            <a:off x="207145" y="3319907"/>
            <a:ext cx="5720503" cy="270843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r>
              <a:rPr lang="ru-RU" sz="1600" b="1" dirty="0">
                <a:solidFill>
                  <a:srgbClr val="0056A5"/>
                </a:solidFill>
              </a:rPr>
              <a:t>Варианты исполнения </a:t>
            </a:r>
          </a:p>
          <a:p>
            <a:pPr marL="808038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56A5"/>
                </a:solidFill>
              </a:rPr>
              <a:t>для наружного и внутреннего монтажа под корпус БВС;</a:t>
            </a:r>
          </a:p>
          <a:p>
            <a:pPr marL="808038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56A5"/>
                </a:solidFill>
              </a:rPr>
              <a:t>автономные и с подключением к блокам электропитания и навигации оснащаемого БВС;</a:t>
            </a:r>
          </a:p>
          <a:p>
            <a:pPr marL="808038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56A5"/>
              </a:solidFill>
            </a:endParaRPr>
          </a:p>
          <a:p>
            <a:pPr marL="2955925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56A5"/>
                </a:solidFill>
              </a:rPr>
              <a:t>«совмещенного» типа передатчика для работы в стандартах 1090</a:t>
            </a:r>
            <a:r>
              <a:rPr lang="en-US" sz="1400" dirty="0">
                <a:solidFill>
                  <a:srgbClr val="0056A5"/>
                </a:solidFill>
              </a:rPr>
              <a:t>ES</a:t>
            </a:r>
            <a:r>
              <a:rPr lang="ru-RU" sz="1400" dirty="0">
                <a:solidFill>
                  <a:srgbClr val="0056A5"/>
                </a:solidFill>
              </a:rPr>
              <a:t> и </a:t>
            </a:r>
            <a:r>
              <a:rPr lang="en-US" sz="1400" dirty="0">
                <a:solidFill>
                  <a:srgbClr val="0056A5"/>
                </a:solidFill>
              </a:rPr>
              <a:t>GPRS</a:t>
            </a:r>
            <a:r>
              <a:rPr lang="ru-RU" sz="1400" dirty="0">
                <a:solidFill>
                  <a:srgbClr val="0056A5"/>
                </a:solidFill>
              </a:rPr>
              <a:t>;</a:t>
            </a:r>
          </a:p>
          <a:p>
            <a:pPr marL="2955925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56A5"/>
                </a:solidFill>
              </a:rPr>
              <a:t>специальные - для применения в закрытых системах мониторинга ИВП, оставаясь «невидимым» для систем общего назначения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7" t="11104" r="6044" b="10226"/>
          <a:stretch/>
        </p:blipFill>
        <p:spPr>
          <a:xfrm>
            <a:off x="8691389" y="21778"/>
            <a:ext cx="3913442" cy="24359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E79BC4A-B43F-44C2-AD55-C3924AA79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84" y="1493674"/>
            <a:ext cx="270479" cy="349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6BF430-8671-42B9-8673-2F92567FE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45" y="4405918"/>
            <a:ext cx="2688455" cy="2342354"/>
          </a:xfrm>
          <a:prstGeom prst="roundRect">
            <a:avLst>
              <a:gd name="adj" fmla="val 15348"/>
            </a:avLst>
          </a:prstGeom>
          <a:ln w="12700">
            <a:solidFill>
              <a:srgbClr val="0058AA"/>
            </a:solidFill>
          </a:ln>
        </p:spPr>
      </p:pic>
    </p:spTree>
    <p:extLst>
      <p:ext uri="{BB962C8B-B14F-4D97-AF65-F5344CB8AC3E}">
        <p14:creationId xmlns:p14="http://schemas.microsoft.com/office/powerpoint/2010/main" val="21571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86A0794-0C23-4A17-82DB-10D73FC9B637}"/>
              </a:ext>
            </a:extLst>
          </p:cNvPr>
          <p:cNvSpPr txBox="1">
            <a:spLocks/>
          </p:cNvSpPr>
          <p:nvPr/>
        </p:nvSpPr>
        <p:spPr>
          <a:xfrm>
            <a:off x="4021667" y="544760"/>
            <a:ext cx="793675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400" b="1" i="0">
                <a:solidFill>
                  <a:srgbClr val="0055A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dirty="0"/>
              <a:t>Масштабируемость системы МИВП</a:t>
            </a:r>
            <a:endParaRPr lang="ru-RU" kern="0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0343C0C1-FD72-4110-8CA7-CB78ABA5351E}"/>
              </a:ext>
            </a:extLst>
          </p:cNvPr>
          <p:cNvGrpSpPr/>
          <p:nvPr/>
        </p:nvGrpSpPr>
        <p:grpSpPr>
          <a:xfrm>
            <a:off x="-1" y="1452649"/>
            <a:ext cx="12192001" cy="5310440"/>
            <a:chOff x="-1" y="1452649"/>
            <a:chExt cx="12192001" cy="531044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FB92FFE8-8EA0-411B-B81A-DAF5161C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52650"/>
              <a:ext cx="12192000" cy="4833354"/>
            </a:xfrm>
            <a:prstGeom prst="rect">
              <a:avLst/>
            </a:prstGeom>
          </p:spPr>
        </p:pic>
        <p:sp>
          <p:nvSpPr>
            <p:cNvPr id="7" name="Шестиугольник 6">
              <a:extLst>
                <a:ext uri="{FF2B5EF4-FFF2-40B4-BE49-F238E27FC236}">
                  <a16:creationId xmlns:a16="http://schemas.microsoft.com/office/drawing/2014/main" xmlns="" id="{2F6BC808-028D-4EA5-9329-9F946FA33033}"/>
                </a:ext>
              </a:extLst>
            </p:cNvPr>
            <p:cNvSpPr/>
            <p:nvPr/>
          </p:nvSpPr>
          <p:spPr>
            <a:xfrm>
              <a:off x="1244019" y="5304064"/>
              <a:ext cx="849957" cy="732722"/>
            </a:xfrm>
            <a:prstGeom prst="hexagon">
              <a:avLst/>
            </a:prstGeom>
            <a:noFill/>
            <a:ln>
              <a:solidFill>
                <a:srgbClr val="0058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6C779EAB-C784-4BF4-A292-D68190752D4D}"/>
                </a:ext>
              </a:extLst>
            </p:cNvPr>
            <p:cNvGrpSpPr/>
            <p:nvPr/>
          </p:nvGrpSpPr>
          <p:grpSpPr>
            <a:xfrm>
              <a:off x="7519988" y="2266274"/>
              <a:ext cx="3307486" cy="2851282"/>
              <a:chOff x="7519988" y="2209124"/>
              <a:chExt cx="3307486" cy="2851282"/>
            </a:xfrm>
          </p:grpSpPr>
          <p:sp>
            <p:nvSpPr>
              <p:cNvPr id="8" name="Шестиугольник 7">
                <a:extLst>
                  <a:ext uri="{FF2B5EF4-FFF2-40B4-BE49-F238E27FC236}">
                    <a16:creationId xmlns:a16="http://schemas.microsoft.com/office/drawing/2014/main" xmlns="" id="{07BE713E-9A19-41A4-A2BA-08851F50E5FF}"/>
                  </a:ext>
                </a:extLst>
              </p:cNvPr>
              <p:cNvSpPr/>
              <p:nvPr/>
            </p:nvSpPr>
            <p:spPr>
              <a:xfrm>
                <a:off x="8568878" y="4361985"/>
                <a:ext cx="806859" cy="695569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Шестиугольник 8">
                <a:extLst>
                  <a:ext uri="{FF2B5EF4-FFF2-40B4-BE49-F238E27FC236}">
                    <a16:creationId xmlns:a16="http://schemas.microsoft.com/office/drawing/2014/main" xmlns="" id="{B8E82254-BAEA-4703-BA9E-9E4EAC813DF3}"/>
                  </a:ext>
                </a:extLst>
              </p:cNvPr>
              <p:cNvSpPr/>
              <p:nvPr/>
            </p:nvSpPr>
            <p:spPr>
              <a:xfrm>
                <a:off x="8961920" y="3090715"/>
                <a:ext cx="420189" cy="362232"/>
              </a:xfrm>
              <a:prstGeom prst="hexagon">
                <a:avLst/>
              </a:prstGeom>
              <a:solidFill>
                <a:schemeClr val="accent1">
                  <a:alpha val="76000"/>
                </a:scheme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Шестиугольник 9">
                <a:extLst>
                  <a:ext uri="{FF2B5EF4-FFF2-40B4-BE49-F238E27FC236}">
                    <a16:creationId xmlns:a16="http://schemas.microsoft.com/office/drawing/2014/main" xmlns="" id="{C9F13212-741C-407B-BEBA-681111632215}"/>
                  </a:ext>
                </a:extLst>
              </p:cNvPr>
              <p:cNvSpPr/>
              <p:nvPr/>
            </p:nvSpPr>
            <p:spPr>
              <a:xfrm>
                <a:off x="9288940" y="3271831"/>
                <a:ext cx="420189" cy="362232"/>
              </a:xfrm>
              <a:prstGeom prst="hexagon">
                <a:avLst/>
              </a:prstGeom>
              <a:solidFill>
                <a:schemeClr val="accent1">
                  <a:alpha val="76000"/>
                </a:scheme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Шестиугольник 10">
                <a:extLst>
                  <a:ext uri="{FF2B5EF4-FFF2-40B4-BE49-F238E27FC236}">
                    <a16:creationId xmlns:a16="http://schemas.microsoft.com/office/drawing/2014/main" xmlns="" id="{B76949C1-4DD1-49E4-AB9B-8EE1634462D3}"/>
                  </a:ext>
                </a:extLst>
              </p:cNvPr>
              <p:cNvSpPr/>
              <p:nvPr/>
            </p:nvSpPr>
            <p:spPr>
              <a:xfrm>
                <a:off x="8961920" y="3452947"/>
                <a:ext cx="420189" cy="362232"/>
              </a:xfrm>
              <a:prstGeom prst="hexagon">
                <a:avLst/>
              </a:prstGeom>
              <a:solidFill>
                <a:schemeClr val="accent1">
                  <a:alpha val="76000"/>
                </a:scheme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Шестиугольник 11">
                <a:extLst>
                  <a:ext uri="{FF2B5EF4-FFF2-40B4-BE49-F238E27FC236}">
                    <a16:creationId xmlns:a16="http://schemas.microsoft.com/office/drawing/2014/main" xmlns="" id="{23E26852-517C-4EFC-9550-9DB3D4F202E6}"/>
                  </a:ext>
                </a:extLst>
              </p:cNvPr>
              <p:cNvSpPr/>
              <p:nvPr/>
            </p:nvSpPr>
            <p:spPr>
              <a:xfrm>
                <a:off x="8630138" y="3271831"/>
                <a:ext cx="420189" cy="362232"/>
              </a:xfrm>
              <a:prstGeom prst="hexagon">
                <a:avLst/>
              </a:prstGeom>
              <a:solidFill>
                <a:srgbClr val="FF0000">
                  <a:alpha val="76000"/>
                </a:srgb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Шестиугольник 12">
                <a:extLst>
                  <a:ext uri="{FF2B5EF4-FFF2-40B4-BE49-F238E27FC236}">
                    <a16:creationId xmlns:a16="http://schemas.microsoft.com/office/drawing/2014/main" xmlns="" id="{EEBF000B-B3A4-40C8-BEFC-C429F413DFDA}"/>
                  </a:ext>
                </a:extLst>
              </p:cNvPr>
              <p:cNvSpPr/>
              <p:nvPr/>
            </p:nvSpPr>
            <p:spPr>
              <a:xfrm>
                <a:off x="9288436" y="3635793"/>
                <a:ext cx="420189" cy="362232"/>
              </a:xfrm>
              <a:prstGeom prst="hexagon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Шестиугольник 13">
                <a:extLst>
                  <a:ext uri="{FF2B5EF4-FFF2-40B4-BE49-F238E27FC236}">
                    <a16:creationId xmlns:a16="http://schemas.microsoft.com/office/drawing/2014/main" xmlns="" id="{7FC90EAB-979D-4668-B114-B95CF95FF943}"/>
                  </a:ext>
                </a:extLst>
              </p:cNvPr>
              <p:cNvSpPr/>
              <p:nvPr/>
            </p:nvSpPr>
            <p:spPr>
              <a:xfrm>
                <a:off x="8630138" y="3633414"/>
                <a:ext cx="420189" cy="362232"/>
              </a:xfrm>
              <a:prstGeom prst="hexagon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Шестиугольник 14">
                <a:extLst>
                  <a:ext uri="{FF2B5EF4-FFF2-40B4-BE49-F238E27FC236}">
                    <a16:creationId xmlns:a16="http://schemas.microsoft.com/office/drawing/2014/main" xmlns="" id="{DE22D251-B329-45A0-B898-AC63B04F2409}"/>
                  </a:ext>
                </a:extLst>
              </p:cNvPr>
              <p:cNvSpPr/>
              <p:nvPr/>
            </p:nvSpPr>
            <p:spPr>
              <a:xfrm>
                <a:off x="8961920" y="3814530"/>
                <a:ext cx="420189" cy="362232"/>
              </a:xfrm>
              <a:prstGeom prst="hexagon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Шестиугольник 15">
                <a:extLst>
                  <a:ext uri="{FF2B5EF4-FFF2-40B4-BE49-F238E27FC236}">
                    <a16:creationId xmlns:a16="http://schemas.microsoft.com/office/drawing/2014/main" xmlns="" id="{342DE735-7526-4BF5-AAC6-015B62627B2A}"/>
                  </a:ext>
                </a:extLst>
              </p:cNvPr>
              <p:cNvSpPr/>
              <p:nvPr/>
            </p:nvSpPr>
            <p:spPr>
              <a:xfrm>
                <a:off x="7519988" y="2209124"/>
                <a:ext cx="3307486" cy="285128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Шестиугольник 16">
                <a:extLst>
                  <a:ext uri="{FF2B5EF4-FFF2-40B4-BE49-F238E27FC236}">
                    <a16:creationId xmlns:a16="http://schemas.microsoft.com/office/drawing/2014/main" xmlns="" id="{3E80E4BE-8A20-4451-AD84-876CEECB6618}"/>
                  </a:ext>
                </a:extLst>
              </p:cNvPr>
              <p:cNvSpPr/>
              <p:nvPr/>
            </p:nvSpPr>
            <p:spPr>
              <a:xfrm>
                <a:off x="9288436" y="3999755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Шестиугольник 20">
                <a:extLst>
                  <a:ext uri="{FF2B5EF4-FFF2-40B4-BE49-F238E27FC236}">
                    <a16:creationId xmlns:a16="http://schemas.microsoft.com/office/drawing/2014/main" xmlns="" id="{EAF164F3-412C-48E1-8800-4FCE20A24D2D}"/>
                  </a:ext>
                </a:extLst>
              </p:cNvPr>
              <p:cNvSpPr/>
              <p:nvPr/>
            </p:nvSpPr>
            <p:spPr>
              <a:xfrm>
                <a:off x="9615204" y="3818641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Шестиугольник 21">
                <a:extLst>
                  <a:ext uri="{FF2B5EF4-FFF2-40B4-BE49-F238E27FC236}">
                    <a16:creationId xmlns:a16="http://schemas.microsoft.com/office/drawing/2014/main" xmlns="" id="{FE163156-1825-474A-91D9-94CB7CBD2A9C}"/>
                  </a:ext>
                </a:extLst>
              </p:cNvPr>
              <p:cNvSpPr/>
              <p:nvPr/>
            </p:nvSpPr>
            <p:spPr>
              <a:xfrm>
                <a:off x="9622117" y="3457760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Шестиугольник 22">
                <a:extLst>
                  <a:ext uri="{FF2B5EF4-FFF2-40B4-BE49-F238E27FC236}">
                    <a16:creationId xmlns:a16="http://schemas.microsoft.com/office/drawing/2014/main" xmlns="" id="{97FDD21D-E833-4FCB-81D2-16785B489424}"/>
                  </a:ext>
                </a:extLst>
              </p:cNvPr>
              <p:cNvSpPr/>
              <p:nvPr/>
            </p:nvSpPr>
            <p:spPr>
              <a:xfrm>
                <a:off x="9617111" y="3090715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Шестиугольник 27">
                <a:extLst>
                  <a:ext uri="{FF2B5EF4-FFF2-40B4-BE49-F238E27FC236}">
                    <a16:creationId xmlns:a16="http://schemas.microsoft.com/office/drawing/2014/main" xmlns="" id="{0383DF0E-7FBF-46A3-A914-52975BA5A8C4}"/>
                  </a:ext>
                </a:extLst>
              </p:cNvPr>
              <p:cNvSpPr/>
              <p:nvPr/>
            </p:nvSpPr>
            <p:spPr>
              <a:xfrm>
                <a:off x="9288436" y="2904786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Шестиугольник 28">
                <a:extLst>
                  <a:ext uri="{FF2B5EF4-FFF2-40B4-BE49-F238E27FC236}">
                    <a16:creationId xmlns:a16="http://schemas.microsoft.com/office/drawing/2014/main" xmlns="" id="{785A1DFD-04AF-41EA-88F4-0ABE0D4A1E11}"/>
                  </a:ext>
                </a:extLst>
              </p:cNvPr>
              <p:cNvSpPr/>
              <p:nvPr/>
            </p:nvSpPr>
            <p:spPr>
              <a:xfrm>
                <a:off x="8955549" y="2726429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Шестиугольник 29">
                <a:extLst>
                  <a:ext uri="{FF2B5EF4-FFF2-40B4-BE49-F238E27FC236}">
                    <a16:creationId xmlns:a16="http://schemas.microsoft.com/office/drawing/2014/main" xmlns="" id="{5D339A9B-6D3B-42ED-96DA-5F80F09C5726}"/>
                  </a:ext>
                </a:extLst>
              </p:cNvPr>
              <p:cNvSpPr/>
              <p:nvPr/>
            </p:nvSpPr>
            <p:spPr>
              <a:xfrm>
                <a:off x="8630553" y="2911653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Шестиугольник 30">
                <a:extLst>
                  <a:ext uri="{FF2B5EF4-FFF2-40B4-BE49-F238E27FC236}">
                    <a16:creationId xmlns:a16="http://schemas.microsoft.com/office/drawing/2014/main" xmlns="" id="{945401AB-1ECD-4E78-903B-622D34C294C4}"/>
                  </a:ext>
                </a:extLst>
              </p:cNvPr>
              <p:cNvSpPr/>
              <p:nvPr/>
            </p:nvSpPr>
            <p:spPr>
              <a:xfrm>
                <a:off x="8301005" y="3092769"/>
                <a:ext cx="420189" cy="362232"/>
              </a:xfrm>
              <a:prstGeom prst="hexagon">
                <a:avLst/>
              </a:prstGeom>
              <a:noFill/>
              <a:ln>
                <a:solidFill>
                  <a:srgbClr val="0058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0" name="Шестиугольник 39">
              <a:extLst>
                <a:ext uri="{FF2B5EF4-FFF2-40B4-BE49-F238E27FC236}">
                  <a16:creationId xmlns:a16="http://schemas.microsoft.com/office/drawing/2014/main" xmlns="" id="{5ECFA2E5-103B-4EEE-9651-5BAE409B8B05}"/>
                </a:ext>
              </a:extLst>
            </p:cNvPr>
            <p:cNvSpPr/>
            <p:nvPr/>
          </p:nvSpPr>
          <p:spPr>
            <a:xfrm>
              <a:off x="6553200" y="2622389"/>
              <a:ext cx="1239041" cy="1068140"/>
            </a:xfrm>
            <a:prstGeom prst="hexagon">
              <a:avLst/>
            </a:prstGeom>
            <a:noFill/>
            <a:ln>
              <a:solidFill>
                <a:srgbClr val="0058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682A3166-AB53-4BC4-A5D9-9CB25C046C80}"/>
                </a:ext>
              </a:extLst>
            </p:cNvPr>
            <p:cNvSpPr/>
            <p:nvPr/>
          </p:nvSpPr>
          <p:spPr>
            <a:xfrm>
              <a:off x="-1" y="1452649"/>
              <a:ext cx="5502040" cy="2371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600" dirty="0">
                  <a:solidFill>
                    <a:srgbClr val="0058AA"/>
                  </a:solidFill>
                </a:rPr>
                <a:t>Зона обнаружения любой протяженности и геометрии </a:t>
              </a:r>
            </a:p>
            <a:p>
              <a:pPr marL="266700"/>
              <a:r>
                <a:rPr lang="ru-RU" sz="1200" dirty="0">
                  <a:solidFill>
                    <a:srgbClr val="0058AA"/>
                  </a:solidFill>
                </a:rPr>
                <a:t>(от территории предприятия до муниципального образования или административно-территориальной единицы)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600" dirty="0">
                  <a:solidFill>
                    <a:srgbClr val="0058AA"/>
                  </a:solidFill>
                </a:rPr>
                <a:t>Поэтапное расширение границ и наращивание плотности покрытия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600" dirty="0">
                  <a:solidFill>
                    <a:srgbClr val="0058AA"/>
                  </a:solidFill>
                </a:rPr>
                <a:t>Создание и объединение независимых фрагментов системы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600" dirty="0">
                  <a:solidFill>
                    <a:srgbClr val="0058AA"/>
                  </a:solidFill>
                </a:rPr>
                <a:t>Создание районов наблюдения особой важности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altLang="ru-RU" sz="1600" kern="0" dirty="0">
                  <a:solidFill>
                    <a:srgbClr val="0158A5"/>
                  </a:solidFill>
                </a:rPr>
                <a:t>Автономное установление временных зон ограничения полетов БВС с рабочих мест ведомств (</a:t>
              </a:r>
              <a:r>
                <a:rPr lang="ru-RU" altLang="ru-RU" sz="1600" i="1" kern="0" dirty="0">
                  <a:solidFill>
                    <a:srgbClr val="0158A5"/>
                  </a:solidFill>
                </a:rPr>
                <a:t>в перспективе</a:t>
              </a:r>
              <a:r>
                <a:rPr lang="ru-RU" altLang="ru-RU" sz="1600" kern="0" dirty="0">
                  <a:solidFill>
                    <a:srgbClr val="0158A5"/>
                  </a:solidFill>
                </a:rPr>
                <a:t>)</a:t>
              </a:r>
              <a:endParaRPr lang="ru-RU" sz="1600" dirty="0">
                <a:solidFill>
                  <a:srgbClr val="0058A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600" dirty="0">
                <a:solidFill>
                  <a:srgbClr val="0058AA"/>
                </a:solidFill>
              </a:endParaRPr>
            </a:p>
          </p:txBody>
        </p:sp>
        <p:pic>
          <p:nvPicPr>
            <p:cNvPr id="33" name="Picture 2" descr="Морские перевозки контейнеров | Морские перевозки грузов | Стоимость  морской перевозки контейнера">
              <a:extLst>
                <a:ext uri="{FF2B5EF4-FFF2-40B4-BE49-F238E27FC236}">
                  <a16:creationId xmlns:a16="http://schemas.microsoft.com/office/drawing/2014/main" xmlns="" id="{3592AE73-FFD3-4FC1-A798-534832C53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54" t="13048"/>
            <a:stretch/>
          </p:blipFill>
          <p:spPr bwMode="auto">
            <a:xfrm>
              <a:off x="4101674" y="5695607"/>
              <a:ext cx="1133106" cy="1067482"/>
            </a:xfrm>
            <a:prstGeom prst="ellipse">
              <a:avLst/>
            </a:prstGeom>
            <a:solidFill>
              <a:srgbClr val="1528AB"/>
            </a:solidFill>
            <a:ln w="38100">
              <a:solidFill>
                <a:srgbClr val="0056A5"/>
              </a:solidFill>
              <a:prstDash val="sysDash"/>
            </a:ln>
          </p:spPr>
        </p:pic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3B51581A-8F9B-4941-9D8F-A237F2CF23C6}"/>
                </a:ext>
              </a:extLst>
            </p:cNvPr>
            <p:cNvCxnSpPr>
              <a:cxnSpLocks/>
              <a:stCxn id="7" idx="0"/>
              <a:endCxn id="33" idx="2"/>
            </p:cNvCxnSpPr>
            <p:nvPr/>
          </p:nvCxnSpPr>
          <p:spPr>
            <a:xfrm>
              <a:off x="2093976" y="5670425"/>
              <a:ext cx="2007698" cy="558923"/>
            </a:xfrm>
            <a:prstGeom prst="line">
              <a:avLst/>
            </a:prstGeom>
            <a:solidFill>
              <a:srgbClr val="1528AB"/>
            </a:solidFill>
            <a:ln w="38100">
              <a:solidFill>
                <a:srgbClr val="005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xmlns="" id="{545743B6-70D3-4707-8E56-0E1DE15E30C1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>
              <a:off x="8972306" y="5111502"/>
              <a:ext cx="1" cy="584104"/>
            </a:xfrm>
            <a:prstGeom prst="line">
              <a:avLst/>
            </a:prstGeom>
            <a:solidFill>
              <a:srgbClr val="1528AB"/>
            </a:solidFill>
            <a:ln w="38100">
              <a:solidFill>
                <a:srgbClr val="005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8065DF50-0C73-45DC-8D06-A9947968F83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>
              <a:off x="10114654" y="5117555"/>
              <a:ext cx="200894" cy="125005"/>
            </a:xfrm>
            <a:prstGeom prst="line">
              <a:avLst/>
            </a:prstGeom>
            <a:solidFill>
              <a:srgbClr val="1528AB"/>
            </a:solidFill>
            <a:ln w="38100">
              <a:solidFill>
                <a:srgbClr val="0056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54EE9924-C4EF-49C6-9FAE-1666BDB68F05}"/>
                </a:ext>
              </a:extLst>
            </p:cNvPr>
            <p:cNvGrpSpPr/>
            <p:nvPr/>
          </p:nvGrpSpPr>
          <p:grpSpPr>
            <a:xfrm>
              <a:off x="8411076" y="5695606"/>
              <a:ext cx="1122461" cy="1067483"/>
              <a:chOff x="8411076" y="5695606"/>
              <a:chExt cx="1122461" cy="1067483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xmlns="" id="{53D56820-C040-40C1-9F8E-81962CFDA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11076" y="5695606"/>
                <a:ext cx="1122461" cy="1067483"/>
              </a:xfrm>
              <a:prstGeom prst="ellipse">
                <a:avLst/>
              </a:prstGeom>
              <a:solidFill>
                <a:srgbClr val="1528AB"/>
              </a:solidFill>
              <a:ln w="38100">
                <a:solidFill>
                  <a:srgbClr val="0056A5"/>
                </a:solidFill>
                <a:prstDash val="sysDash"/>
              </a:ln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xmlns="" id="{92318953-9998-4F9B-A6A3-767A60467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81137">
                <a:off x="8779114" y="5843462"/>
                <a:ext cx="460952" cy="241232"/>
              </a:xfrm>
              <a:prstGeom prst="rect">
                <a:avLst/>
              </a:prstGeom>
              <a:ln>
                <a:noFill/>
                <a:prstDash val="sysDash"/>
              </a:ln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4046DCC9-6ADE-4F28-8489-01C0E6528381}"/>
                </a:ext>
              </a:extLst>
            </p:cNvPr>
            <p:cNvGrpSpPr/>
            <p:nvPr/>
          </p:nvGrpSpPr>
          <p:grpSpPr>
            <a:xfrm>
              <a:off x="10168002" y="4862167"/>
              <a:ext cx="1963038" cy="1900922"/>
              <a:chOff x="10168002" y="4862167"/>
              <a:chExt cx="1963038" cy="1900922"/>
            </a:xfrm>
          </p:grpSpPr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xmlns="" id="{C460D892-80DA-4329-A817-05609F0160B2}"/>
                  </a:ext>
                </a:extLst>
              </p:cNvPr>
              <p:cNvGrpSpPr/>
              <p:nvPr/>
            </p:nvGrpSpPr>
            <p:grpSpPr>
              <a:xfrm>
                <a:off x="10168002" y="4862167"/>
                <a:ext cx="1963038" cy="1900922"/>
                <a:chOff x="10168002" y="4862167"/>
                <a:chExt cx="1963038" cy="1900922"/>
              </a:xfrm>
            </p:grpSpPr>
            <p:pic>
              <p:nvPicPr>
                <p:cNvPr id="27" name="Picture 2" descr="Строительный блог, строительный, телевидение, 3D компьютерная графика,  кондоминиум png | PNGWing">
                  <a:extLst>
                    <a:ext uri="{FF2B5EF4-FFF2-40B4-BE49-F238E27FC236}">
                      <a16:creationId xmlns:a16="http://schemas.microsoft.com/office/drawing/2014/main" xmlns="" id="{690B7E88-FDE9-48EE-B789-EE574B6351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>
                              <a14:foregroundMark x1="59022" y1="29688" x2="59022" y2="29688"/>
                              <a14:foregroundMark x1="58152" y1="23958" x2="64239" y2="36198"/>
                              <a14:foregroundMark x1="57500" y1="19531" x2="62717" y2="19531"/>
                              <a14:foregroundMark x1="75109" y1="22917" x2="79783" y2="26563"/>
                              <a14:foregroundMark x1="75870" y1="21094" x2="78804" y2="20833"/>
                              <a14:foregroundMark x1="13696" y1="35938" x2="21630" y2="43750"/>
                              <a14:foregroundMark x1="9783" y1="28646" x2="14130" y2="35156"/>
                              <a14:foregroundMark x1="12717" y1="29427" x2="13913" y2="45833"/>
                              <a14:foregroundMark x1="17174" y1="34896" x2="15217" y2="47135"/>
                              <a14:foregroundMark x1="3152" y1="82552" x2="80870" y2="82813"/>
                              <a14:foregroundMark x1="4348" y1="97656" x2="98043" y2="94531"/>
                              <a14:foregroundMark x1="89022" y1="15365" x2="88478" y2="481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96" t="-43528" b="1"/>
                <a:stretch/>
              </p:blipFill>
              <p:spPr bwMode="auto">
                <a:xfrm>
                  <a:off x="10168002" y="4862167"/>
                  <a:ext cx="1963038" cy="1900922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0056A5"/>
                  </a:solidFill>
                </a:ln>
              </p:spPr>
            </p:pic>
            <p:pic>
              <p:nvPicPr>
                <p:cNvPr id="52" name="Рисунок 51">
                  <a:extLst>
                    <a:ext uri="{FF2B5EF4-FFF2-40B4-BE49-F238E27FC236}">
                      <a16:creationId xmlns:a16="http://schemas.microsoft.com/office/drawing/2014/main" xmlns="" id="{6365304D-4415-42CB-AC7F-25A61D282A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69560" y="5152343"/>
                  <a:ext cx="361722" cy="180433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xmlns="" id="{830ED885-12EC-4A24-82DC-B9F5A611F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24625" y="5477950"/>
                <a:ext cx="267246" cy="17816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100" name="Picture 4" descr="Как устроены атомные электростанции | Пикабу">
              <a:extLst>
                <a:ext uri="{FF2B5EF4-FFF2-40B4-BE49-F238E27FC236}">
                  <a16:creationId xmlns:a16="http://schemas.microsoft.com/office/drawing/2014/main" xmlns="" id="{A016AE93-B165-40DC-938C-96A1AA229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0" t="4443" r="18939" b="1685"/>
            <a:stretch/>
          </p:blipFill>
          <p:spPr bwMode="auto">
            <a:xfrm>
              <a:off x="5567538" y="5695606"/>
              <a:ext cx="1103457" cy="1067483"/>
            </a:xfrm>
            <a:prstGeom prst="ellipse">
              <a:avLst/>
            </a:prstGeom>
            <a:solidFill>
              <a:srgbClr val="1528AB"/>
            </a:solidFill>
            <a:ln w="38100">
              <a:solidFill>
                <a:srgbClr val="0056A5"/>
              </a:solidFill>
              <a:prstDash val="sysDash"/>
            </a:ln>
            <a:extLst/>
          </p:spPr>
        </p:pic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6DE82393-C0CF-4F9F-8472-51B4FEDC5E75}"/>
                </a:ext>
              </a:extLst>
            </p:cNvPr>
            <p:cNvCxnSpPr>
              <a:cxnSpLocks/>
              <a:endCxn id="4100" idx="1"/>
            </p:cNvCxnSpPr>
            <p:nvPr/>
          </p:nvCxnSpPr>
          <p:spPr>
            <a:xfrm>
              <a:off x="4828621" y="4545411"/>
              <a:ext cx="900515" cy="1306524"/>
            </a:xfrm>
            <a:prstGeom prst="line">
              <a:avLst/>
            </a:prstGeom>
            <a:solidFill>
              <a:srgbClr val="1528AB"/>
            </a:solidFill>
            <a:ln w="38100">
              <a:solidFill>
                <a:srgbClr val="005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Шестиугольник 41">
              <a:extLst>
                <a:ext uri="{FF2B5EF4-FFF2-40B4-BE49-F238E27FC236}">
                  <a16:creationId xmlns:a16="http://schemas.microsoft.com/office/drawing/2014/main" xmlns="" id="{CB19332C-7CFA-4D59-8777-F9EF5B93AF7E}"/>
                </a:ext>
              </a:extLst>
            </p:cNvPr>
            <p:cNvSpPr/>
            <p:nvPr/>
          </p:nvSpPr>
          <p:spPr>
            <a:xfrm>
              <a:off x="4131395" y="3812689"/>
              <a:ext cx="849957" cy="732722"/>
            </a:xfrm>
            <a:prstGeom prst="hexagon">
              <a:avLst/>
            </a:prstGeom>
            <a:noFill/>
            <a:ln>
              <a:solidFill>
                <a:srgbClr val="0058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221718D-E987-474B-B277-04C05B245DDD}"/>
              </a:ext>
            </a:extLst>
          </p:cNvPr>
          <p:cNvGrpSpPr/>
          <p:nvPr/>
        </p:nvGrpSpPr>
        <p:grpSpPr>
          <a:xfrm>
            <a:off x="6966868" y="5627695"/>
            <a:ext cx="1152942" cy="1152942"/>
            <a:chOff x="13670415" y="5688860"/>
            <a:chExt cx="1152942" cy="1152942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xmlns="" id="{BD5B1768-DF73-4FBC-8D5A-3FBC0C48CACF}"/>
                </a:ext>
              </a:extLst>
            </p:cNvPr>
            <p:cNvSpPr/>
            <p:nvPr/>
          </p:nvSpPr>
          <p:spPr>
            <a:xfrm>
              <a:off x="13670415" y="5688860"/>
              <a:ext cx="1152942" cy="11529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xmlns="" id="{92B4DF96-FD98-4D2B-B89F-FB4979979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5634" y="5944219"/>
              <a:ext cx="882504" cy="68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ED2FE2E0-A14F-4F9B-8471-6CF546A57E54}"/>
              </a:ext>
            </a:extLst>
          </p:cNvPr>
          <p:cNvCxnSpPr>
            <a:cxnSpLocks/>
          </p:cNvCxnSpPr>
          <p:nvPr/>
        </p:nvCxnSpPr>
        <p:spPr>
          <a:xfrm flipH="1">
            <a:off x="7776611" y="3602355"/>
            <a:ext cx="899822" cy="2065273"/>
          </a:xfrm>
          <a:prstGeom prst="line">
            <a:avLst/>
          </a:prstGeom>
          <a:solidFill>
            <a:srgbClr val="1528AB"/>
          </a:solidFill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3413760" y="544760"/>
            <a:ext cx="8544665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400" b="1" i="0">
                <a:solidFill>
                  <a:srgbClr val="0055A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altLang="ru-RU" kern="0" dirty="0">
                <a:solidFill>
                  <a:srgbClr val="0158A5"/>
                </a:solidFill>
              </a:rPr>
              <a:t>Информационная модель системы МИВП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290" y="1411547"/>
            <a:ext cx="57874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158A5"/>
                </a:solidFill>
              </a:rPr>
              <a:t>Контроль полетов на высотах до 900 метров в административных границах города, зонах запрета и ограничения полетов;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158A5"/>
                </a:solidFill>
              </a:rPr>
              <a:t>Контроль параметров маршрута: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158A5"/>
                </a:solidFill>
              </a:rPr>
              <a:t>соблюдение установленных входов/выходов в зону ограничения полетов;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158A5"/>
                </a:solidFill>
              </a:rPr>
              <a:t>проверка введенного маршрута на предмет пересечения запретных зон;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158A5"/>
                </a:solidFill>
              </a:rPr>
              <a:t>соблюдение ограничений высоты и скорости;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158A5"/>
                </a:solidFill>
                <a:cs typeface="Arial" panose="020B0604020202020204" pitchFamily="34" charset="0"/>
              </a:rPr>
              <a:t>Выдача информации об объектах на протяжении всего полета;</a:t>
            </a:r>
          </a:p>
          <a:p>
            <a:pPr algn="just"/>
            <a:endParaRPr lang="ru-RU" sz="1400" dirty="0">
              <a:solidFill>
                <a:srgbClr val="0158A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D41FF1-303B-4948-8DB8-E824046DB09E}"/>
              </a:ext>
            </a:extLst>
          </p:cNvPr>
          <p:cNvSpPr txBox="1"/>
          <p:nvPr/>
        </p:nvSpPr>
        <p:spPr>
          <a:xfrm>
            <a:off x="92290" y="3373180"/>
            <a:ext cx="328913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158A5"/>
                </a:solidFill>
              </a:rPr>
              <a:t>Контроль наличия и статуса разрешения на полет;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158A5"/>
                </a:solidFill>
                <a:cs typeface="Arial" panose="020B0604020202020204" pitchFamily="34" charset="0"/>
              </a:rPr>
              <a:t>Ведение реестров разрешений для полетов по зонам, реестров ВС и пользователей (частных лиц и организаций);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158A5"/>
                </a:solidFill>
                <a:cs typeface="Arial" panose="020B0604020202020204" pitchFamily="34" charset="0"/>
              </a:rPr>
              <a:t>Предоставление актуальной информации о владельцах, пилотах и ВС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D009D35-F39C-4E72-B602-88251A41F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5289" r="11267" b="2500"/>
          <a:stretch/>
        </p:blipFill>
        <p:spPr>
          <a:xfrm>
            <a:off x="6028053" y="1411546"/>
            <a:ext cx="6458915" cy="4887275"/>
          </a:xfrm>
          <a:prstGeom prst="rect">
            <a:avLst/>
          </a:prstGeom>
          <a:ln w="19050">
            <a:solidFill>
              <a:srgbClr val="0058AA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8E7FE4B-F078-4540-B295-5F7944913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3429000"/>
            <a:ext cx="4300432" cy="33533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40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94801</TotalTime>
  <Words>1152</Words>
  <Application>Microsoft Office PowerPoint</Application>
  <PresentationFormat>Произвольный</PresentationFormat>
  <Paragraphs>208</Paragraphs>
  <Slides>11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1_Office Theme</vt:lpstr>
      <vt:lpstr>Презентация PowerPoint</vt:lpstr>
      <vt:lpstr>Распоряжение правительства Санкт-Петербурга №53-рп</vt:lpstr>
      <vt:lpstr>Презентация PowerPoint</vt:lpstr>
      <vt:lpstr>Система МИВП над Санкт-Петербургом</vt:lpstr>
      <vt:lpstr>Вызовы времени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Горохов Антон Игоревич</cp:lastModifiedBy>
  <cp:revision>935</cp:revision>
  <cp:lastPrinted>2022-11-07T06:41:21Z</cp:lastPrinted>
  <dcterms:created xsi:type="dcterms:W3CDTF">2017-11-28T12:35:49Z</dcterms:created>
  <dcterms:modified xsi:type="dcterms:W3CDTF">2024-06-18T15:24:45Z</dcterms:modified>
</cp:coreProperties>
</file>