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1" r:id="rId2"/>
    <p:sldId id="257" r:id="rId3"/>
    <p:sldId id="258" r:id="rId4"/>
    <p:sldId id="267" r:id="rId5"/>
    <p:sldId id="259" r:id="rId6"/>
    <p:sldId id="266" r:id="rId7"/>
    <p:sldId id="260" r:id="rId8"/>
    <p:sldId id="262" r:id="rId9"/>
    <p:sldId id="268" r:id="rId10"/>
    <p:sldId id="269" r:id="rId11"/>
    <p:sldId id="272" r:id="rId12"/>
    <p:sldId id="273" r:id="rId13"/>
  </p:sldIdLst>
  <p:sldSz cx="12192000" cy="6858000"/>
  <p:notesSz cx="6858000" cy="9144000"/>
  <p:embeddedFontLst>
    <p:embeddedFont>
      <p:font typeface="HeliosC" panose="020B0604020202020204" charset="-52"/>
      <p:regular r:id="rId14"/>
      <p:bold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48" y="3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C7727E-5F48-800A-D3DA-A89ACDC644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46C7BC-D22C-B3B9-C73B-2EC71769F8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1EB4EB-4502-5B4D-FC7B-77C4CB1D7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F0BB-EFEA-48BC-AF58-BB0CE888B705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99A2B9-EADA-5A06-99D1-E065D3FA1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E71E33-900E-23B4-54E4-ADD29D1C7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19608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81582D-0B64-00C4-B581-15E54E7E1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0FD75C6-0E0E-E0F2-7E76-630C93409D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253C00-8EF2-1977-3828-AF31B3B62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F0BB-EFEA-48BC-AF58-BB0CE888B705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7C3EAB-8577-E35D-55D2-A570952C0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E7F986-A799-924C-A07A-05D8EF77B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90481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59E7515-2EEB-0A34-9747-1F9627655D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D2710F-3DA1-2076-D72F-51E71B605D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CD1EA1-6277-AA43-8390-05F03A31E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F0BB-EFEA-48BC-AF58-BB0CE888B705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008D90-E64F-657A-8203-B0D2B5610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D9C456-ADBE-4424-7C20-3C1DA978A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161903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8DDF4-4122-C57F-8C69-E21C0669D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86A3AF-0C90-A6D2-5EDC-AD3C2A4727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834C6B-805E-0B11-1F9E-926AC3A5D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F0BB-EFEA-48BC-AF58-BB0CE888B705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09A1B-AD58-0A3A-478E-CECC72363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5A8345-1CD4-7FED-57AA-E3D469A0B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93722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56DC24-0082-2AF4-1C53-5338611EA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141121-BB58-7F92-94C2-D0B84BA5B1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433D5B-D1B6-6964-27B1-D24CC33E3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F0BB-EFEA-48BC-AF58-BB0CE888B705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29E7E3-FAA4-98CC-69A3-A87B1F331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3EFA6A-BFB4-7CAF-BA18-8DDAD3264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78987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06C230-5C45-F794-FBE0-D814CCFB0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88A840-9AF7-A699-EC6A-1CDCBEAE5F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6A5D22-C003-12A6-C45D-66F070A8AC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67265FD-3A9B-F965-5C78-962CEC35E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F0BB-EFEA-48BC-AF58-BB0CE888B705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C8D87F-7F65-57D2-44F1-87119E8F1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91CBC9-22F2-BB70-FC65-99FD7C99B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13336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0F42EA-FFB2-520C-AF02-FE613CF1F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154173-8E7C-5846-9449-B003DAE9D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EA08EC8-8F0A-9163-D136-5BE08E838F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CEF49BE-2DC8-52DD-0F89-D6773EF094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250DAC7-6B9F-27CD-AFA6-C6964FB508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70D227B-3054-688C-3721-698CBDA1C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F0BB-EFEA-48BC-AF58-BB0CE888B705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B0FEAA7-25EF-67C1-64E4-D25686360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E8F89E6-2488-AC96-77FF-AB248A580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861316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764CA7-6DD9-1C5E-8CB9-F54DE6912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2D004CA-BE82-B19C-D3D6-AC7BAA79D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F0BB-EFEA-48BC-AF58-BB0CE888B705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2181AE-3EE7-4AA6-0207-7DE64CC27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8B90DA8-F681-7100-A276-870EDDD47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587692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3720CC9-61E7-2A79-2BBE-45B8AF324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F0BB-EFEA-48BC-AF58-BB0CE888B705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6068AF3-46F0-2CFA-AF72-D139ED4C1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F94ED26-D4BA-A74C-6FBB-D8CF41BF2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86761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7EB78B-E40A-6492-5CDA-8882A6A8D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356498-F400-A433-B363-B02300BA7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1B492B6-A175-D446-72D5-A60BF083D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52CD70-F878-5B0D-BF89-E7FB86321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F0BB-EFEA-48BC-AF58-BB0CE888B705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B5D943-09FF-E595-A476-38351915B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2793FC-F287-DD65-3255-6C67971B9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978832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26F95-F8C0-07D0-417E-4B5A8220C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8C8C9A-F0BF-9F64-EE1A-ADEE5516CA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7FF8A3-1DD0-DB79-9110-749BA3478E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9C83D2-6E2A-CCBB-8FB2-5E6A5CB7C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F0BB-EFEA-48BC-AF58-BB0CE888B705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4FBB5C-F93F-5A9F-2C31-3FAF119F2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6F0068-CA5B-9033-7A80-BDF17EF3E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95018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138BCF-002E-4590-AAA2-1B6AE9ED1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1189FD-8884-83BC-4669-AE90C6934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22024F-C5F7-5D05-4568-6AF6AB6BC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CF0BB-EFEA-48BC-AF58-BB0CE888B705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B47104-874C-9CC9-B334-E8F13B07BE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BE5BF9-9352-439F-0DE8-B60880898F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3E435-FFA6-439A-BA2C-596285A02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767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55D798-3082-7D16-6B29-AEC42A2A586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596E76-48ED-A38B-BB7C-ADD3256E4B1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096" y="5480017"/>
            <a:ext cx="3013288" cy="7540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4D91A1-6170-E40C-3185-2664B51643B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474" y="4968815"/>
            <a:ext cx="4130296" cy="8882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C841B7-48E7-9B58-E91E-668773C5EF78}"/>
              </a:ext>
            </a:extLst>
          </p:cNvPr>
          <p:cNvSpPr txBox="1"/>
          <p:nvPr/>
        </p:nvSpPr>
        <p:spPr>
          <a:xfrm>
            <a:off x="6408577" y="5185442"/>
            <a:ext cx="1814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HeliosC" panose="00000500000000000000" pitchFamily="2" charset="-52"/>
              </a:rPr>
              <a:t>29 июня </a:t>
            </a:r>
            <a:r>
              <a:rPr lang="ru-RU" sz="2000" dirty="0">
                <a:solidFill>
                  <a:schemeClr val="bg1"/>
                </a:solidFill>
                <a:latin typeface="HeliosC" panose="00000500000000000000" pitchFamily="2" charset="-52"/>
              </a:rPr>
              <a:t>2023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92261B-A526-2749-BE36-95FCA2003A01}"/>
              </a:ext>
            </a:extLst>
          </p:cNvPr>
          <p:cNvSpPr txBox="1"/>
          <p:nvPr/>
        </p:nvSpPr>
        <p:spPr>
          <a:xfrm>
            <a:off x="9103807" y="5645458"/>
            <a:ext cx="2028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  <a:latin typeface="HeliosC" panose="00000500000000000000" pitchFamily="2" charset="-52"/>
              </a:rPr>
              <a:t>г. Новосибирск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81F2C5-144D-97E9-5872-F07F3BB005C4}"/>
              </a:ext>
            </a:extLst>
          </p:cNvPr>
          <p:cNvSpPr txBox="1"/>
          <p:nvPr/>
        </p:nvSpPr>
        <p:spPr>
          <a:xfrm>
            <a:off x="4962136" y="2928535"/>
            <a:ext cx="120148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HeliosC" panose="00000500000000000000" pitchFamily="2" charset="-52"/>
              </a:rPr>
              <a:t>Консультант отдела развития транспорта и инфраструктуры министерства транспорта и дорожного </a:t>
            </a:r>
          </a:p>
          <a:p>
            <a:r>
              <a:rPr lang="ru-RU" b="1" dirty="0">
                <a:solidFill>
                  <a:schemeClr val="bg1"/>
                </a:solidFill>
                <a:latin typeface="HeliosC" panose="00000500000000000000" pitchFamily="2" charset="-52"/>
              </a:rPr>
              <a:t>хозяйства Новосибирской области </a:t>
            </a:r>
          </a:p>
          <a:p>
            <a:r>
              <a:rPr lang="ru-RU" b="1" dirty="0">
                <a:solidFill>
                  <a:schemeClr val="bg1"/>
                </a:solidFill>
                <a:latin typeface="HeliosC" panose="00000500000000000000" pitchFamily="2" charset="-52"/>
              </a:rPr>
              <a:t>Байшев Сергей Алиевич</a:t>
            </a:r>
          </a:p>
        </p:txBody>
      </p:sp>
      <p:sp>
        <p:nvSpPr>
          <p:cNvPr id="15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71926" y="4114851"/>
            <a:ext cx="11236972" cy="953862"/>
          </a:xfrm>
        </p:spPr>
        <p:txBody>
          <a:bodyPr anchor="t">
            <a:no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ru-RU" sz="2400" b="1" dirty="0">
                <a:solidFill>
                  <a:schemeClr val="bg1"/>
                </a:solidFill>
                <a:latin typeface="HeliosC"/>
              </a:rPr>
              <a:t>Деятельность органов местного самоуправления и исполнительных органов государственной власти в сфере обеспечения транспортной безопасности</a:t>
            </a:r>
          </a:p>
        </p:txBody>
      </p:sp>
    </p:spTree>
    <p:extLst>
      <p:ext uri="{BB962C8B-B14F-4D97-AF65-F5344CB8AC3E}">
        <p14:creationId xmlns:p14="http://schemas.microsoft.com/office/powerpoint/2010/main" val="42700530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E5E744-8C85-0844-F031-9969183F4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799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4E3BF2-C798-13B7-91FE-051036BBE2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1"/>
          <a:stretch/>
        </p:blipFill>
        <p:spPr>
          <a:xfrm>
            <a:off x="0" y="5279366"/>
            <a:ext cx="12192000" cy="157863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613892" y="619066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9</a:t>
            </a:r>
            <a:endParaRPr lang="ru-RU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514147" y="2600091"/>
            <a:ext cx="6343220" cy="180289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 defTabSz="914309">
              <a:defRPr/>
            </a:pPr>
            <a:r>
              <a:rPr lang="ru-RU" sz="1800">
                <a:solidFill>
                  <a:prstClr val="white"/>
                </a:solidFill>
              </a:rPr>
              <a:t>отсутствие ответственных лиц в органах местного самоуправления за проведением на территории муниципального образования мониторинга выполнения действующего федерального законодательства в области обеспечения транспортной безопасности</a:t>
            </a:r>
            <a:endParaRPr/>
          </a:p>
          <a:p>
            <a:pPr defTabSz="914309">
              <a:defRPr/>
            </a:pPr>
            <a:r>
              <a:rPr lang="ru-RU" sz="180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514147" y="1728242"/>
            <a:ext cx="6343220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defTabSz="914309">
              <a:defRPr/>
            </a:pPr>
            <a:r>
              <a:rPr lang="ru-RU" sz="1800">
                <a:solidFill>
                  <a:prstClr val="white"/>
                </a:solidFill>
                <a:latin typeface="Calibri"/>
              </a:rPr>
              <a:t>планирование бюджета муниципальных образований без учёта затрат на транспортную безопасность</a:t>
            </a: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841774" y="2233435"/>
            <a:ext cx="2672372" cy="2584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09">
              <a:defRPr/>
            </a:pPr>
            <a:r>
              <a:rPr lang="ru-RU" sz="1800" b="1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Основными причинами невыполнения субъектами транспортной инфраструктуры требований законодательства о транспортной безопасности являются:</a:t>
            </a:r>
            <a:endParaRPr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3521488" y="4628498"/>
            <a:ext cx="6335879" cy="64624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914309">
              <a:defRPr/>
            </a:pPr>
            <a:r>
              <a:rPr lang="ru-RU" sz="1800" dirty="0">
                <a:solidFill>
                  <a:prstClr val="white"/>
                </a:solidFill>
                <a:latin typeface="Calibri"/>
              </a:rPr>
              <a:t>низкая исполнительная дисциплина со стороны должностных лиц органов местного самоуправления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40233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E5E744-8C85-0844-F031-9969183F4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799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4E3BF2-C798-13B7-91FE-051036BBE2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1"/>
          <a:stretch/>
        </p:blipFill>
        <p:spPr>
          <a:xfrm>
            <a:off x="0" y="5279366"/>
            <a:ext cx="12192000" cy="157863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613892" y="6190665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10</a:t>
            </a:r>
            <a:endParaRPr lang="ru-RU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53937" y="1322914"/>
            <a:ext cx="2627055" cy="14757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233293" y="2854992"/>
            <a:ext cx="2835472" cy="15783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00618" y="3954793"/>
            <a:ext cx="2749722" cy="194199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372257" y="3669971"/>
            <a:ext cx="3184827" cy="2388621"/>
          </a:xfrm>
          <a:prstGeom prst="rect">
            <a:avLst/>
          </a:prstGeom>
        </p:spPr>
      </p:pic>
      <p:pic>
        <p:nvPicPr>
          <p:cNvPr id="18" name="Picture 4" descr="https://todayevery.com/wp-content/uploads/2020/11/online-bus-ticket-reservation-system-1210x642.pn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7942392" y="1537955"/>
            <a:ext cx="2331788" cy="1237197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 bwMode="auto">
          <a:xfrm>
            <a:off x="3365803" y="3767738"/>
            <a:ext cx="3487873" cy="36928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914309">
              <a:defRPr/>
            </a:pPr>
            <a:r>
              <a:rPr lang="ru-RU" sz="1800" b="1">
                <a:solidFill>
                  <a:srgbClr val="FFFF00"/>
                </a:solidFill>
                <a:latin typeface="Calibri"/>
              </a:rPr>
              <a:t>1506 км </a:t>
            </a:r>
            <a:r>
              <a:rPr lang="ru-RU" sz="1800">
                <a:solidFill>
                  <a:prstClr val="white"/>
                </a:solidFill>
                <a:latin typeface="Calibri"/>
              </a:rPr>
              <a:t>железнодорожных путей</a:t>
            </a:r>
            <a:endParaRPr/>
          </a:p>
        </p:txBody>
      </p:sp>
      <p:sp>
        <p:nvSpPr>
          <p:cNvPr id="20" name="TextBox 19"/>
          <p:cNvSpPr txBox="1"/>
          <p:nvPr/>
        </p:nvSpPr>
        <p:spPr bwMode="auto">
          <a:xfrm>
            <a:off x="3131448" y="5293131"/>
            <a:ext cx="3429851" cy="36928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914309">
              <a:defRPr/>
            </a:pPr>
            <a:r>
              <a:rPr lang="ru-RU" sz="1800" b="1">
                <a:solidFill>
                  <a:srgbClr val="FFFF00"/>
                </a:solidFill>
                <a:latin typeface="Calibri"/>
              </a:rPr>
              <a:t>647 км </a:t>
            </a:r>
            <a:r>
              <a:rPr lang="ru-RU" sz="1800">
                <a:solidFill>
                  <a:prstClr val="white"/>
                </a:solidFill>
                <a:latin typeface="Calibri"/>
              </a:rPr>
              <a:t>внутренних водных путей</a:t>
            </a:r>
            <a:endParaRPr/>
          </a:p>
        </p:txBody>
      </p:sp>
      <p:sp>
        <p:nvSpPr>
          <p:cNvPr id="21" name="TextBox 20"/>
          <p:cNvSpPr txBox="1"/>
          <p:nvPr/>
        </p:nvSpPr>
        <p:spPr bwMode="auto">
          <a:xfrm>
            <a:off x="4016518" y="1522432"/>
            <a:ext cx="4404478" cy="36928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914309">
              <a:defRPr/>
            </a:pPr>
            <a:r>
              <a:rPr lang="ru-RU" sz="1800" b="1">
                <a:solidFill>
                  <a:srgbClr val="FFFF00"/>
                </a:solidFill>
                <a:latin typeface="Calibri"/>
              </a:rPr>
              <a:t>28 248 км </a:t>
            </a:r>
            <a:r>
              <a:rPr lang="ru-RU" sz="1800">
                <a:solidFill>
                  <a:prstClr val="white"/>
                </a:solidFill>
                <a:latin typeface="Calibri"/>
              </a:rPr>
              <a:t>автодорог общего пользования</a:t>
            </a:r>
            <a:endParaRPr/>
          </a:p>
        </p:txBody>
      </p:sp>
      <p:sp>
        <p:nvSpPr>
          <p:cNvPr id="22" name="TextBox 21"/>
          <p:cNvSpPr txBox="1"/>
          <p:nvPr/>
        </p:nvSpPr>
        <p:spPr bwMode="auto">
          <a:xfrm>
            <a:off x="3975683" y="4529259"/>
            <a:ext cx="4559885" cy="36928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914309">
              <a:defRPr/>
            </a:pPr>
            <a:r>
              <a:rPr lang="ru-RU" sz="1800" b="1">
                <a:solidFill>
                  <a:srgbClr val="FFFF00"/>
                </a:solidFill>
                <a:latin typeface="Calibri"/>
              </a:rPr>
              <a:t>199 км </a:t>
            </a:r>
            <a:r>
              <a:rPr lang="ru-RU" sz="1800">
                <a:solidFill>
                  <a:prstClr val="white"/>
                </a:solidFill>
                <a:latin typeface="Calibri"/>
              </a:rPr>
              <a:t>трамвайных и троллейбусных линий </a:t>
            </a:r>
            <a:endParaRPr/>
          </a:p>
        </p:txBody>
      </p:sp>
      <p:sp>
        <p:nvSpPr>
          <p:cNvPr id="23" name="TextBox 22"/>
          <p:cNvSpPr txBox="1"/>
          <p:nvPr/>
        </p:nvSpPr>
        <p:spPr bwMode="auto">
          <a:xfrm>
            <a:off x="3850341" y="3115833"/>
            <a:ext cx="4570656" cy="36928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914309">
              <a:defRPr/>
            </a:pPr>
            <a:r>
              <a:rPr lang="ru-RU" sz="1800" b="1">
                <a:solidFill>
                  <a:srgbClr val="FFFF00"/>
                </a:solidFill>
                <a:latin typeface="Calibri"/>
              </a:rPr>
              <a:t>13 станций и 15,8 км </a:t>
            </a:r>
            <a:r>
              <a:rPr lang="ru-RU" sz="1800">
                <a:solidFill>
                  <a:prstClr val="white"/>
                </a:solidFill>
                <a:latin typeface="Calibri"/>
              </a:rPr>
              <a:t>линий метрополитена  </a:t>
            </a:r>
            <a:endParaRPr/>
          </a:p>
        </p:txBody>
      </p:sp>
      <p:sp>
        <p:nvSpPr>
          <p:cNvPr id="24" name="TextBox 23"/>
          <p:cNvSpPr txBox="1"/>
          <p:nvPr/>
        </p:nvSpPr>
        <p:spPr bwMode="auto">
          <a:xfrm>
            <a:off x="2687979" y="2170966"/>
            <a:ext cx="4210348" cy="64624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914309">
              <a:defRPr/>
            </a:pPr>
            <a:r>
              <a:rPr lang="ru-RU" sz="1800">
                <a:solidFill>
                  <a:prstClr val="white"/>
                </a:solidFill>
                <a:latin typeface="Calibri"/>
              </a:rPr>
              <a:t>более </a:t>
            </a:r>
            <a:r>
              <a:rPr lang="ru-RU" sz="1800" b="1">
                <a:solidFill>
                  <a:srgbClr val="FFFF00"/>
                </a:solidFill>
                <a:latin typeface="Calibri"/>
              </a:rPr>
              <a:t>100 авиамаршрутов </a:t>
            </a:r>
            <a:r>
              <a:rPr lang="ru-RU" sz="1800">
                <a:solidFill>
                  <a:prstClr val="white"/>
                </a:solidFill>
                <a:latin typeface="Calibri"/>
              </a:rPr>
              <a:t>по </a:t>
            </a:r>
            <a:endParaRPr/>
          </a:p>
          <a:p>
            <a:pPr defTabSz="914309">
              <a:defRPr/>
            </a:pPr>
            <a:r>
              <a:rPr lang="ru-RU" sz="1800">
                <a:solidFill>
                  <a:prstClr val="white"/>
                </a:solidFill>
                <a:latin typeface="Calibri"/>
              </a:rPr>
              <a:t>международным и внутренним линиям  </a:t>
            </a:r>
          </a:p>
        </p:txBody>
      </p:sp>
    </p:spTree>
    <p:extLst>
      <p:ext uri="{BB962C8B-B14F-4D97-AF65-F5344CB8AC3E}">
        <p14:creationId xmlns:p14="http://schemas.microsoft.com/office/powerpoint/2010/main" val="21053217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55D798-3082-7D16-6B29-AEC42A2A586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596E76-48ED-A38B-BB7C-ADD3256E4B1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096" y="5480017"/>
            <a:ext cx="3013288" cy="7540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4D91A1-6170-E40C-3185-2664B51643B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474" y="4968815"/>
            <a:ext cx="4130296" cy="8882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C841B7-48E7-9B58-E91E-668773C5EF78}"/>
              </a:ext>
            </a:extLst>
          </p:cNvPr>
          <p:cNvSpPr txBox="1"/>
          <p:nvPr/>
        </p:nvSpPr>
        <p:spPr>
          <a:xfrm>
            <a:off x="6408577" y="5185442"/>
            <a:ext cx="1814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HeliosC" panose="00000500000000000000" pitchFamily="2" charset="-52"/>
              </a:rPr>
              <a:t>29 июня </a:t>
            </a:r>
            <a:r>
              <a:rPr lang="ru-RU" sz="2000" dirty="0">
                <a:solidFill>
                  <a:schemeClr val="bg1"/>
                </a:solidFill>
                <a:latin typeface="HeliosC" panose="00000500000000000000" pitchFamily="2" charset="-52"/>
              </a:rPr>
              <a:t>2023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92261B-A526-2749-BE36-95FCA2003A01}"/>
              </a:ext>
            </a:extLst>
          </p:cNvPr>
          <p:cNvSpPr txBox="1"/>
          <p:nvPr/>
        </p:nvSpPr>
        <p:spPr>
          <a:xfrm>
            <a:off x="9103807" y="5645458"/>
            <a:ext cx="2028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  <a:latin typeface="HeliosC" panose="00000500000000000000" pitchFamily="2" charset="-52"/>
              </a:rPr>
              <a:t>г. Новосибирск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81F2C5-144D-97E9-5872-F07F3BB005C4}"/>
              </a:ext>
            </a:extLst>
          </p:cNvPr>
          <p:cNvSpPr txBox="1"/>
          <p:nvPr/>
        </p:nvSpPr>
        <p:spPr>
          <a:xfrm>
            <a:off x="4962136" y="2928535"/>
            <a:ext cx="120148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HeliosC" panose="00000500000000000000" pitchFamily="2" charset="-52"/>
              </a:rPr>
              <a:t>Консультант отдела развития транспорта и инфраструктуры министерства транспорта и дорожного </a:t>
            </a:r>
          </a:p>
          <a:p>
            <a:r>
              <a:rPr lang="ru-RU" b="1" dirty="0">
                <a:solidFill>
                  <a:schemeClr val="bg1"/>
                </a:solidFill>
                <a:latin typeface="HeliosC" panose="00000500000000000000" pitchFamily="2" charset="-52"/>
              </a:rPr>
              <a:t>хозяйства Новосибирской области </a:t>
            </a:r>
          </a:p>
          <a:p>
            <a:r>
              <a:rPr lang="ru-RU" b="1" dirty="0">
                <a:solidFill>
                  <a:schemeClr val="bg1"/>
                </a:solidFill>
                <a:latin typeface="HeliosC" panose="00000500000000000000" pitchFamily="2" charset="-52"/>
              </a:rPr>
              <a:t>Байшев Сергей Алиевич</a:t>
            </a:r>
          </a:p>
        </p:txBody>
      </p:sp>
      <p:sp>
        <p:nvSpPr>
          <p:cNvPr id="15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71926" y="4114851"/>
            <a:ext cx="11236972" cy="953862"/>
          </a:xfrm>
        </p:spPr>
        <p:txBody>
          <a:bodyPr anchor="t">
            <a:no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ru-RU" sz="2400" b="1" dirty="0">
                <a:solidFill>
                  <a:schemeClr val="bg1"/>
                </a:solidFill>
                <a:latin typeface="HeliosC"/>
              </a:rPr>
              <a:t>Деятельность органов местного самоуправления и исполнительных органов государственной власти в сфере обеспечения транспортной безопасности</a:t>
            </a:r>
          </a:p>
        </p:txBody>
      </p:sp>
    </p:spTree>
    <p:extLst>
      <p:ext uri="{BB962C8B-B14F-4D97-AF65-F5344CB8AC3E}">
        <p14:creationId xmlns:p14="http://schemas.microsoft.com/office/powerpoint/2010/main" val="3944851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E5E744-8C85-0844-F031-9969183F4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799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4E3BF2-C798-13B7-91FE-051036BBE2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1"/>
          <a:stretch/>
        </p:blipFill>
        <p:spPr>
          <a:xfrm>
            <a:off x="0" y="5279366"/>
            <a:ext cx="12192000" cy="15786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613892" y="619066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</a:t>
            </a:r>
            <a:endParaRPr lang="ru-RU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/>
          <a:srcRect t="10583" b="19754"/>
          <a:stretch/>
        </p:blipFill>
        <p:spPr bwMode="auto">
          <a:xfrm>
            <a:off x="596426" y="1279999"/>
            <a:ext cx="4528210" cy="4461691"/>
          </a:xfrm>
          <a:prstGeom prst="flowChartDocument">
            <a:avLst/>
          </a:prstGeom>
          <a:noFill/>
          <a:ln w="9525">
            <a:solidFill>
              <a:srgbClr val="0099FF"/>
            </a:solidFill>
            <a:miter lim="800000"/>
            <a:headEnd/>
            <a:tailEnd/>
          </a:ln>
        </p:spPr>
      </p:pic>
      <p:sp>
        <p:nvSpPr>
          <p:cNvPr id="16" name="Скругленная прямоугольная выноска 15"/>
          <p:cNvSpPr/>
          <p:nvPr/>
        </p:nvSpPr>
        <p:spPr bwMode="auto">
          <a:xfrm>
            <a:off x="5880971" y="2203422"/>
            <a:ext cx="5421686" cy="923424"/>
          </a:xfrm>
          <a:prstGeom prst="wedgeRoundRectCallout">
            <a:avLst>
              <a:gd name="adj1" fmla="val -117895"/>
              <a:gd name="adj2" fmla="val 209635"/>
              <a:gd name="adj3" fmla="val 16667"/>
            </a:avLst>
          </a:prstGeom>
          <a:noFill/>
          <a:ln w="9525">
            <a:solidFill>
              <a:srgbClr val="0099FF"/>
            </a:solidFill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ru-RU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5981542" y="2203636"/>
            <a:ext cx="5321115" cy="9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just" defTabSz="914309">
              <a:defRPr/>
            </a:pPr>
            <a:r>
              <a:rPr lang="ru-RU" sz="1800" dirty="0">
                <a:solidFill>
                  <a:prstClr val="black"/>
                </a:solidFill>
                <a:latin typeface="Calibri"/>
              </a:rPr>
              <a:t>Регламентом определен перечень вопросов мониторинга и сроки предоставления информации субъектами мониторинга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07395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E5E744-8C85-0844-F031-9969183F4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799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4E3BF2-C798-13B7-91FE-051036BBE2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1"/>
          <a:stretch/>
        </p:blipFill>
        <p:spPr>
          <a:xfrm>
            <a:off x="0" y="5279366"/>
            <a:ext cx="12192000" cy="15786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613892" y="619066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</a:t>
            </a:r>
            <a:endParaRPr lang="ru-RU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781356" y="1279999"/>
            <a:ext cx="4527460" cy="4493448"/>
          </a:xfrm>
          <a:prstGeom prst="rect">
            <a:avLst/>
          </a:prstGeom>
          <a:noFill/>
          <a:ln w="9525">
            <a:solidFill>
              <a:srgbClr val="0099FF"/>
            </a:solidFill>
            <a:miter lim="800000"/>
            <a:headEnd/>
            <a:tailEnd/>
          </a:ln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6873515" y="1293470"/>
            <a:ext cx="4528210" cy="4461691"/>
          </a:xfrm>
          <a:prstGeom prst="flowChartDocument">
            <a:avLst/>
          </a:prstGeom>
          <a:noFill/>
          <a:ln w="9525">
            <a:solidFill>
              <a:srgbClr val="0099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945718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E5E744-8C85-0844-F031-9969183F4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799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4E3BF2-C798-13B7-91FE-051036BBE2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1"/>
          <a:stretch/>
        </p:blipFill>
        <p:spPr>
          <a:xfrm>
            <a:off x="0" y="5279366"/>
            <a:ext cx="12192000" cy="157863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613892" y="619066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</a:t>
            </a:r>
            <a:endParaRPr lang="ru-RU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" name="Picture 2" descr="https://static.ngs.ru/news/99/preview/6d5169c8de1a247436bdaddffb4cce0c7de3eeab_3000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2214400" y="1036049"/>
            <a:ext cx="2159719" cy="1440532"/>
          </a:xfrm>
          <a:prstGeom prst="rect">
            <a:avLst/>
          </a:prstGeom>
          <a:noFill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214400" y="2562121"/>
            <a:ext cx="2159719" cy="150974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2231445" y="4158992"/>
            <a:ext cx="2159719" cy="1619789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/>
          <a:srcRect t="9561" b="8156"/>
          <a:stretch/>
        </p:blipFill>
        <p:spPr bwMode="auto">
          <a:xfrm rot="60000">
            <a:off x="5657478" y="1081930"/>
            <a:ext cx="4041405" cy="4709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459568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E5E744-8C85-0844-F031-9969183F4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799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4E3BF2-C798-13B7-91FE-051036BBE2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1"/>
          <a:stretch/>
        </p:blipFill>
        <p:spPr>
          <a:xfrm>
            <a:off x="0" y="5279366"/>
            <a:ext cx="12192000" cy="157863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613892" y="619066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</a:t>
            </a:r>
            <a:endParaRPr lang="ru-RU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862932" y="1279999"/>
            <a:ext cx="3595197" cy="45513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94606" y="1067424"/>
            <a:ext cx="4383268" cy="212742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/>
          <a:srcRect t="6635" r="11393" b="33365"/>
          <a:stretch/>
        </p:blipFill>
        <p:spPr bwMode="auto">
          <a:xfrm>
            <a:off x="1223889" y="3662972"/>
            <a:ext cx="4415154" cy="224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004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E5E744-8C85-0844-F031-9969183F4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799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4E3BF2-C798-13B7-91FE-051036BBE2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1"/>
          <a:stretch/>
        </p:blipFill>
        <p:spPr>
          <a:xfrm>
            <a:off x="0" y="5279366"/>
            <a:ext cx="12192000" cy="157863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613892" y="619066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5</a:t>
            </a:r>
            <a:endParaRPr lang="ru-RU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781455" y="1431820"/>
            <a:ext cx="3057062" cy="41294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3102813"/>
              </p:ext>
            </p:extLst>
          </p:nvPr>
        </p:nvGraphicFramePr>
        <p:xfrm>
          <a:off x="5467487" y="1431820"/>
          <a:ext cx="4607911" cy="412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79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6117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800"/>
                        <a:t>Муниципальные образования</a:t>
                      </a:r>
                    </a:p>
                  </a:txBody>
                  <a:tcPr marL="91428" marR="91428" marT="45714" marB="45714" anchor="ctr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800"/>
                        <a:t>кол-во объектов</a:t>
                      </a:r>
                    </a:p>
                  </a:txBody>
                  <a:tcPr marL="91428" marR="91428" marT="45714" marB="45714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147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</a:rPr>
                        <a:t>Кыштовский район</a:t>
                      </a:r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</a:rPr>
                        <a:t>16/8</a:t>
                      </a:r>
                    </a:p>
                  </a:txBody>
                  <a:tcPr marL="91428" marR="91428" marT="45714" marB="4571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147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</a:rPr>
                        <a:t>Болотниский район</a:t>
                      </a:r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</a:rPr>
                        <a:t>11/4</a:t>
                      </a:r>
                    </a:p>
                  </a:txBody>
                  <a:tcPr marL="91428" marR="91428" marT="45714" marB="45714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147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</a:rPr>
                        <a:t>г. Искитим</a:t>
                      </a:r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</a:rPr>
                        <a:t>13/11</a:t>
                      </a:r>
                    </a:p>
                  </a:txBody>
                  <a:tcPr marL="91428" marR="91428" marT="45714" marB="45714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147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</a:rPr>
                        <a:t>Тогучинский район</a:t>
                      </a:r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</a:rPr>
                        <a:t>13/6</a:t>
                      </a:r>
                    </a:p>
                  </a:txBody>
                  <a:tcPr marL="91428" marR="91428" marT="45714" marB="45714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8147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</a:rPr>
                        <a:t>Сузунский район</a:t>
                      </a:r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</a:rPr>
                        <a:t>6</a:t>
                      </a:r>
                    </a:p>
                  </a:txBody>
                  <a:tcPr marL="91428" marR="91428" marT="45714" marB="45714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8147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</a:rPr>
                        <a:t>Искитимский район</a:t>
                      </a:r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</a:rPr>
                        <a:t>7/4</a:t>
                      </a:r>
                    </a:p>
                  </a:txBody>
                  <a:tcPr marL="91428" marR="91428" marT="45714" marB="45714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8147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</a:rPr>
                        <a:t>Мошковский район</a:t>
                      </a:r>
                      <a:endParaRPr sz="1600" b="1">
                        <a:solidFill>
                          <a:srgbClr val="C00000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</a:rPr>
                        <a:t>5</a:t>
                      </a:r>
                    </a:p>
                  </a:txBody>
                  <a:tcPr marL="91428" marR="91428" marT="45714" marB="45714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8147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</a:rPr>
                        <a:t>Колыванский район</a:t>
                      </a:r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</a:rPr>
                        <a:t>3</a:t>
                      </a:r>
                    </a:p>
                  </a:txBody>
                  <a:tcPr marL="91428" marR="91428" marT="45714" marB="45714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8147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</a:rPr>
                        <a:t>Новосибирский район</a:t>
                      </a:r>
                    </a:p>
                  </a:txBody>
                  <a:tcPr marL="91428" marR="91428" marT="45714" marB="45714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</a:rPr>
                        <a:t>6/5</a:t>
                      </a:r>
                    </a:p>
                  </a:txBody>
                  <a:tcPr marL="91428" marR="91428" marT="45714" marB="45714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80464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E5E744-8C85-0844-F031-9969183F4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799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4E3BF2-C798-13B7-91FE-051036BBE2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1"/>
          <a:stretch/>
        </p:blipFill>
        <p:spPr>
          <a:xfrm>
            <a:off x="0" y="5279366"/>
            <a:ext cx="12192000" cy="157863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613892" y="619066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6</a:t>
            </a:r>
            <a:endParaRPr lang="ru-RU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5036143" y="2742546"/>
            <a:ext cx="5735566" cy="9232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866" indent="-342866" algn="just" defTabSz="914309">
              <a:buFontTx/>
              <a:buAutoNum type="arabicPeriod"/>
              <a:defRPr/>
            </a:pPr>
            <a:r>
              <a:rPr lang="ru-RU" sz="1800">
                <a:solidFill>
                  <a:prstClr val="black"/>
                </a:solidFill>
                <a:latin typeface="Calibri"/>
              </a:rPr>
              <a:t>Проведение категорирования объектов транспортной инфраструктуры и транспортных средств </a:t>
            </a:r>
            <a:endParaRPr lang="ru-RU" sz="1400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Прямоугольник 19"/>
          <p:cNvSpPr/>
          <p:nvPr/>
        </p:nvSpPr>
        <p:spPr bwMode="auto">
          <a:xfrm>
            <a:off x="5036143" y="3851989"/>
            <a:ext cx="5735566" cy="64624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309">
              <a:defRPr/>
            </a:pPr>
            <a:r>
              <a:rPr lang="ru-RU" sz="1800">
                <a:solidFill>
                  <a:prstClr val="black"/>
                </a:solidFill>
                <a:latin typeface="Calibri"/>
              </a:rPr>
              <a:t>2.  Проведение оценки уязвимости с учетом степени   </a:t>
            </a:r>
            <a:endParaRPr/>
          </a:p>
          <a:p>
            <a:pPr defTabSz="914309">
              <a:defRPr/>
            </a:pPr>
            <a:r>
              <a:rPr lang="ru-RU" sz="1800">
                <a:solidFill>
                  <a:prstClr val="black"/>
                </a:solidFill>
                <a:latin typeface="Calibri"/>
              </a:rPr>
              <a:t>      угроз</a:t>
            </a:r>
            <a:endParaRPr/>
          </a:p>
        </p:txBody>
      </p:sp>
      <p:sp>
        <p:nvSpPr>
          <p:cNvPr id="21" name="Прямоугольник 20"/>
          <p:cNvSpPr/>
          <p:nvPr/>
        </p:nvSpPr>
        <p:spPr bwMode="auto">
          <a:xfrm>
            <a:off x="5018863" y="4684468"/>
            <a:ext cx="5752847" cy="64624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309">
              <a:defRPr/>
            </a:pPr>
            <a:r>
              <a:rPr lang="ru-RU" sz="1800">
                <a:solidFill>
                  <a:prstClr val="black"/>
                </a:solidFill>
                <a:latin typeface="Calibri"/>
              </a:rPr>
              <a:t>3. Разработка и реализация Планов обеспечения   </a:t>
            </a:r>
            <a:endParaRPr/>
          </a:p>
          <a:p>
            <a:pPr defTabSz="914309">
              <a:defRPr/>
            </a:pPr>
            <a:r>
              <a:rPr lang="ru-RU" sz="1800">
                <a:solidFill>
                  <a:prstClr val="black"/>
                </a:solidFill>
                <a:latin typeface="Calibri"/>
              </a:rPr>
              <a:t>    транспортной безопасности.</a:t>
            </a:r>
            <a:endParaRPr/>
          </a:p>
        </p:txBody>
      </p:sp>
      <p:sp>
        <p:nvSpPr>
          <p:cNvPr id="22" name="Прямоугольник 21"/>
          <p:cNvSpPr/>
          <p:nvPr/>
        </p:nvSpPr>
        <p:spPr bwMode="auto">
          <a:xfrm>
            <a:off x="5018862" y="1613169"/>
            <a:ext cx="5752847" cy="9232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309">
              <a:defRPr/>
            </a:pPr>
            <a:r>
              <a:rPr lang="ru-RU" sz="1800">
                <a:solidFill>
                  <a:prstClr val="black"/>
                </a:solidFill>
                <a:latin typeface="Calibri"/>
              </a:rPr>
              <a:t>Основные этапы повышения степени защищенности объектов транспортной инфраструктуры и транспортных средств:</a:t>
            </a:r>
            <a:endParaRPr/>
          </a:p>
        </p:txBody>
      </p:sp>
      <p:pic>
        <p:nvPicPr>
          <p:cNvPr id="23" name="Picture 2" descr="Картинки по запросу 16 фз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054646" y="1440283"/>
            <a:ext cx="3046606" cy="43180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28023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E5E744-8C85-0844-F031-9969183F4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799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4E3BF2-C798-13B7-91FE-051036BBE2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1"/>
          <a:stretch/>
        </p:blipFill>
        <p:spPr>
          <a:xfrm>
            <a:off x="0" y="5279366"/>
            <a:ext cx="12192000" cy="157863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613892" y="619066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7</a:t>
            </a:r>
            <a:endParaRPr lang="ru-RU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1" name="Picture 2" descr="Картинки по запросу 16 фз"/>
          <p:cNvPicPr>
            <a:picLocks noChangeAspect="1" noChangeArrowheads="1"/>
          </p:cNvPicPr>
          <p:nvPr/>
        </p:nvPicPr>
        <p:blipFill>
          <a:blip r:embed="rId4"/>
          <a:srcRect l="18627" r="19069"/>
          <a:stretch/>
        </p:blipFill>
        <p:spPr bwMode="auto">
          <a:xfrm>
            <a:off x="1452976" y="1279999"/>
            <a:ext cx="2660558" cy="4270357"/>
          </a:xfrm>
          <a:prstGeom prst="rect">
            <a:avLst/>
          </a:prstGeom>
          <a:noFill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/>
          <a:srcRect t="4834" b="45766"/>
          <a:stretch/>
        </p:blipFill>
        <p:spPr bwMode="auto">
          <a:xfrm>
            <a:off x="5100957" y="1322969"/>
            <a:ext cx="5399297" cy="383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38061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E5E744-8C85-0844-F031-9969183F4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799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4E3BF2-C798-13B7-91FE-051036BBE2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1"/>
          <a:stretch/>
        </p:blipFill>
        <p:spPr>
          <a:xfrm>
            <a:off x="0" y="5279366"/>
            <a:ext cx="12192000" cy="157863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613892" y="619066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8</a:t>
            </a:r>
            <a:endParaRPr lang="ru-RU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762" y="1181524"/>
            <a:ext cx="3219841" cy="4469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2215" y="856090"/>
            <a:ext cx="3662961" cy="5080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9788" y="1020830"/>
            <a:ext cx="3266617" cy="4630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80130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259</Words>
  <Application>Microsoft Office PowerPoint</Application>
  <PresentationFormat>Широкоэкранный</PresentationFormat>
  <Paragraphs>61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HeliosC</vt:lpstr>
      <vt:lpstr>Arial</vt:lpstr>
      <vt:lpstr>Calibri Light</vt:lpstr>
      <vt:lpstr>Calibri</vt:lpstr>
      <vt:lpstr>Тема Office</vt:lpstr>
      <vt:lpstr>Деятельность органов местного самоуправления и исполнительных органов государственной власти в сфере обеспечения транспортной безопасности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Деятельность органов местного самоуправления и исполнительных органов государственной власти в сфере обеспечения транспортной безопасности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Alisa</dc:creator>
  <cp:lastModifiedBy>Козиненко Павел Валентинович</cp:lastModifiedBy>
  <cp:revision>30</cp:revision>
  <dcterms:created xsi:type="dcterms:W3CDTF">2023-04-17T14:26:24Z</dcterms:created>
  <dcterms:modified xsi:type="dcterms:W3CDTF">2023-06-28T02:28:05Z</dcterms:modified>
</cp:coreProperties>
</file>